
<file path=[Content_Types].xml><?xml version="1.0" encoding="utf-8"?>
<Types xmlns="http://schemas.openxmlformats.org/package/2006/content-types">
  <Default Extension="xml" ContentType="application/xml"/>
  <Default Extension="mov" ContentType="video/quicktime"/>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3" r:id="rId1"/>
  </p:sldMasterIdLst>
  <p:notesMasterIdLst>
    <p:notesMasterId r:id="rId51"/>
  </p:notesMasterIdLst>
  <p:sldIdLst>
    <p:sldId id="528" r:id="rId2"/>
    <p:sldId id="717" r:id="rId3"/>
    <p:sldId id="748" r:id="rId4"/>
    <p:sldId id="729" r:id="rId5"/>
    <p:sldId id="752" r:id="rId6"/>
    <p:sldId id="749" r:id="rId7"/>
    <p:sldId id="751" r:id="rId8"/>
    <p:sldId id="754" r:id="rId9"/>
    <p:sldId id="753" r:id="rId10"/>
    <p:sldId id="730" r:id="rId11"/>
    <p:sldId id="750" r:id="rId12"/>
    <p:sldId id="758" r:id="rId13"/>
    <p:sldId id="755" r:id="rId14"/>
    <p:sldId id="757" r:id="rId15"/>
    <p:sldId id="761" r:id="rId16"/>
    <p:sldId id="731" r:id="rId17"/>
    <p:sldId id="762" r:id="rId18"/>
    <p:sldId id="732" r:id="rId19"/>
    <p:sldId id="733" r:id="rId20"/>
    <p:sldId id="759" r:id="rId21"/>
    <p:sldId id="760" r:id="rId22"/>
    <p:sldId id="734" r:id="rId23"/>
    <p:sldId id="735" r:id="rId24"/>
    <p:sldId id="736" r:id="rId25"/>
    <p:sldId id="737" r:id="rId26"/>
    <p:sldId id="738" r:id="rId27"/>
    <p:sldId id="739" r:id="rId28"/>
    <p:sldId id="742" r:id="rId29"/>
    <p:sldId id="763" r:id="rId30"/>
    <p:sldId id="743" r:id="rId31"/>
    <p:sldId id="707" r:id="rId32"/>
    <p:sldId id="708" r:id="rId33"/>
    <p:sldId id="709" r:id="rId34"/>
    <p:sldId id="710" r:id="rId35"/>
    <p:sldId id="712" r:id="rId36"/>
    <p:sldId id="719" r:id="rId37"/>
    <p:sldId id="720" r:id="rId38"/>
    <p:sldId id="721" r:id="rId39"/>
    <p:sldId id="722" r:id="rId40"/>
    <p:sldId id="723" r:id="rId41"/>
    <p:sldId id="724" r:id="rId42"/>
    <p:sldId id="725" r:id="rId43"/>
    <p:sldId id="726" r:id="rId44"/>
    <p:sldId id="727" r:id="rId45"/>
    <p:sldId id="746" r:id="rId46"/>
    <p:sldId id="747" r:id="rId47"/>
    <p:sldId id="692" r:id="rId48"/>
    <p:sldId id="684" r:id="rId49"/>
    <p:sldId id="453" r:id="rId50"/>
  </p:sldIdLst>
  <p:sldSz cx="9144000" cy="6858000" type="screen4x3"/>
  <p:notesSz cx="7102475" cy="10233025"/>
  <p:defaultTextStyle>
    <a:defPPr>
      <a:defRPr lang="zh-CN"/>
    </a:defPPr>
    <a:lvl1pPr algn="l" rtl="0" eaLnBrk="0" fontAlgn="base" hangingPunct="0">
      <a:spcBef>
        <a:spcPct val="0"/>
      </a:spcBef>
      <a:spcAft>
        <a:spcPct val="0"/>
      </a:spcAft>
      <a:defRPr kern="1200">
        <a:solidFill>
          <a:schemeClr val="tx1"/>
        </a:solidFill>
        <a:latin typeface="Verdana" charset="0"/>
        <a:ea typeface="宋体" charset="-122"/>
        <a:cs typeface="+mn-cs"/>
      </a:defRPr>
    </a:lvl1pPr>
    <a:lvl2pPr marL="457200" algn="l" rtl="0" eaLnBrk="0" fontAlgn="base" hangingPunct="0">
      <a:spcBef>
        <a:spcPct val="0"/>
      </a:spcBef>
      <a:spcAft>
        <a:spcPct val="0"/>
      </a:spcAft>
      <a:defRPr kern="1200">
        <a:solidFill>
          <a:schemeClr val="tx1"/>
        </a:solidFill>
        <a:latin typeface="Verdana" charset="0"/>
        <a:ea typeface="宋体" charset="-122"/>
        <a:cs typeface="+mn-cs"/>
      </a:defRPr>
    </a:lvl2pPr>
    <a:lvl3pPr marL="914400" algn="l" rtl="0" eaLnBrk="0" fontAlgn="base" hangingPunct="0">
      <a:spcBef>
        <a:spcPct val="0"/>
      </a:spcBef>
      <a:spcAft>
        <a:spcPct val="0"/>
      </a:spcAft>
      <a:defRPr kern="1200">
        <a:solidFill>
          <a:schemeClr val="tx1"/>
        </a:solidFill>
        <a:latin typeface="Verdana" charset="0"/>
        <a:ea typeface="宋体" charset="-122"/>
        <a:cs typeface="+mn-cs"/>
      </a:defRPr>
    </a:lvl3pPr>
    <a:lvl4pPr marL="1371600" algn="l" rtl="0" eaLnBrk="0" fontAlgn="base" hangingPunct="0">
      <a:spcBef>
        <a:spcPct val="0"/>
      </a:spcBef>
      <a:spcAft>
        <a:spcPct val="0"/>
      </a:spcAft>
      <a:defRPr kern="1200">
        <a:solidFill>
          <a:schemeClr val="tx1"/>
        </a:solidFill>
        <a:latin typeface="Verdana" charset="0"/>
        <a:ea typeface="宋体" charset="-122"/>
        <a:cs typeface="+mn-cs"/>
      </a:defRPr>
    </a:lvl4pPr>
    <a:lvl5pPr marL="1828800" algn="l" rtl="0" eaLnBrk="0" fontAlgn="base" hangingPunct="0">
      <a:spcBef>
        <a:spcPct val="0"/>
      </a:spcBef>
      <a:spcAft>
        <a:spcPct val="0"/>
      </a:spcAft>
      <a:defRPr kern="1200">
        <a:solidFill>
          <a:schemeClr val="tx1"/>
        </a:solidFill>
        <a:latin typeface="Verdana" charset="0"/>
        <a:ea typeface="宋体" charset="-122"/>
        <a:cs typeface="+mn-cs"/>
      </a:defRPr>
    </a:lvl5pPr>
    <a:lvl6pPr marL="2286000" algn="l" defTabSz="914400" rtl="0" eaLnBrk="1" latinLnBrk="0" hangingPunct="1">
      <a:defRPr kern="1200">
        <a:solidFill>
          <a:schemeClr val="tx1"/>
        </a:solidFill>
        <a:latin typeface="Verdana" charset="0"/>
        <a:ea typeface="宋体" charset="-122"/>
        <a:cs typeface="+mn-cs"/>
      </a:defRPr>
    </a:lvl6pPr>
    <a:lvl7pPr marL="2743200" algn="l" defTabSz="914400" rtl="0" eaLnBrk="1" latinLnBrk="0" hangingPunct="1">
      <a:defRPr kern="1200">
        <a:solidFill>
          <a:schemeClr val="tx1"/>
        </a:solidFill>
        <a:latin typeface="Verdana" charset="0"/>
        <a:ea typeface="宋体" charset="-122"/>
        <a:cs typeface="+mn-cs"/>
      </a:defRPr>
    </a:lvl7pPr>
    <a:lvl8pPr marL="3200400" algn="l" defTabSz="914400" rtl="0" eaLnBrk="1" latinLnBrk="0" hangingPunct="1">
      <a:defRPr kern="1200">
        <a:solidFill>
          <a:schemeClr val="tx1"/>
        </a:solidFill>
        <a:latin typeface="Verdana" charset="0"/>
        <a:ea typeface="宋体" charset="-122"/>
        <a:cs typeface="+mn-cs"/>
      </a:defRPr>
    </a:lvl8pPr>
    <a:lvl9pPr marL="3657600" algn="l" defTabSz="914400" rtl="0" eaLnBrk="1" latinLnBrk="0" hangingPunct="1">
      <a:defRPr kern="1200">
        <a:solidFill>
          <a:schemeClr val="tx1"/>
        </a:solidFill>
        <a:latin typeface="Verdana"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79C0"/>
    <a:srgbClr val="000099"/>
    <a:srgbClr val="009900"/>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90" autoAdjust="0"/>
    <p:restoredTop sz="93019"/>
  </p:normalViewPr>
  <p:slideViewPr>
    <p:cSldViewPr>
      <p:cViewPr varScale="1">
        <p:scale>
          <a:sx n="91" d="100"/>
          <a:sy n="91" d="100"/>
        </p:scale>
        <p:origin x="1096"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_rels/data2.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jpg"/><Relationship Id="rId1" Type="http://schemas.openxmlformats.org/officeDocument/2006/relationships/image" Target="../media/image41.jpg"/><Relationship Id="rId2" Type="http://schemas.openxmlformats.org/officeDocument/2006/relationships/image" Target="../media/image42.jpg"/></Relationships>
</file>

<file path=ppt/diagrams/_rels/drawing2.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jpg"/><Relationship Id="rId1" Type="http://schemas.openxmlformats.org/officeDocument/2006/relationships/image" Target="../media/image41.jpg"/><Relationship Id="rId2" Type="http://schemas.openxmlformats.org/officeDocument/2006/relationships/image" Target="../media/image4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47E10E-D5DB-4B85-9F0F-2B7D9E2C797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zh-CN" altLang="en-US"/>
        </a:p>
      </dgm:t>
    </dgm:pt>
    <dgm:pt modelId="{54E27E07-B0DB-4D26-924F-B9A9684990D9}">
      <dgm:prSet phldrT="[文本]" custT="1">
        <dgm:style>
          <a:lnRef idx="0">
            <a:schemeClr val="accent1"/>
          </a:lnRef>
          <a:fillRef idx="3">
            <a:schemeClr val="accent1"/>
          </a:fillRef>
          <a:effectRef idx="3">
            <a:schemeClr val="accent1"/>
          </a:effectRef>
          <a:fontRef idx="minor">
            <a:schemeClr val="lt1"/>
          </a:fontRef>
        </dgm:style>
      </dgm:prSet>
      <dgm:spPr>
        <a:xfrm>
          <a:off x="4818" y="633197"/>
          <a:ext cx="2106952" cy="1264171"/>
        </a:xfr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zh-CN" altLang="en-US" sz="1600" dirty="0" smtClean="0">
              <a:solidFill>
                <a:sysClr val="window" lastClr="FFFFFF"/>
              </a:solidFill>
              <a:latin typeface="微软雅黑" panose="020B0503020204020204" pitchFamily="34" charset="-122"/>
              <a:ea typeface="微软雅黑" panose="020B0503020204020204" pitchFamily="34" charset="-122"/>
              <a:cs typeface="+mn-cs"/>
            </a:rPr>
            <a:t>客户获取</a:t>
          </a:r>
          <a:endParaRPr lang="zh-CN" altLang="en-US" sz="1600" dirty="0">
            <a:solidFill>
              <a:sysClr val="window" lastClr="FFFFFF"/>
            </a:solidFill>
            <a:latin typeface="微软雅黑" panose="020B0503020204020204" pitchFamily="34" charset="-122"/>
            <a:ea typeface="微软雅黑" panose="020B0503020204020204" pitchFamily="34" charset="-122"/>
            <a:cs typeface="+mn-cs"/>
          </a:endParaRPr>
        </a:p>
      </dgm:t>
    </dgm:pt>
    <dgm:pt modelId="{C96D63D6-9325-40F3-B60D-B5E29474D329}" type="parTrans" cxnId="{FABCB820-7846-4245-AB16-831CF864C40D}">
      <dgm:prSet/>
      <dgm:spPr/>
      <dgm:t>
        <a:bodyPr/>
        <a:lstStyle/>
        <a:p>
          <a:endParaRPr lang="zh-CN" altLang="en-US" sz="1600"/>
        </a:p>
      </dgm:t>
    </dgm:pt>
    <dgm:pt modelId="{361A1D7E-09DC-438C-9126-584C4B2B8E21}" type="sibTrans" cxnId="{FABCB820-7846-4245-AB16-831CF864C40D}">
      <dgm:prSet custT="1"/>
      <dgm:spPr>
        <a:xfrm>
          <a:off x="2322466" y="1004021"/>
          <a:ext cx="446673" cy="522524"/>
        </a:xfrm>
        <a:solidFill>
          <a:sysClr val="windowText" lastClr="000000">
            <a:lumMod val="50000"/>
            <a:lumOff val="50000"/>
          </a:sysClr>
        </a:solidFill>
        <a:ln>
          <a:noFill/>
        </a:ln>
        <a:effectLst/>
      </dgm:spPr>
      <dgm:t>
        <a:bodyPr/>
        <a:lstStyle/>
        <a:p>
          <a:endParaRPr lang="zh-CN" altLang="en-US" sz="1600">
            <a:solidFill>
              <a:sysClr val="window" lastClr="FFFFFF"/>
            </a:solidFill>
            <a:latin typeface="Calibri"/>
            <a:ea typeface="宋体"/>
            <a:cs typeface="+mn-cs"/>
          </a:endParaRPr>
        </a:p>
      </dgm:t>
    </dgm:pt>
    <dgm:pt modelId="{36537580-F3A4-4B21-962E-A73C68FE310F}">
      <dgm:prSet phldrT="[文本]" custT="1">
        <dgm:style>
          <a:lnRef idx="0">
            <a:schemeClr val="accent1"/>
          </a:lnRef>
          <a:fillRef idx="3">
            <a:schemeClr val="accent1"/>
          </a:fillRef>
          <a:effectRef idx="3">
            <a:schemeClr val="accent1"/>
          </a:effectRef>
          <a:fontRef idx="minor">
            <a:schemeClr val="lt1"/>
          </a:fontRef>
        </dgm:style>
      </dgm:prSet>
      <dgm:spPr>
        <a:xfrm>
          <a:off x="2954551" y="633197"/>
          <a:ext cx="2106952" cy="1264171"/>
        </a:xfr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zh-CN" altLang="en-US" sz="1600" dirty="0" smtClean="0">
              <a:solidFill>
                <a:sysClr val="window" lastClr="FFFFFF"/>
              </a:solidFill>
              <a:latin typeface="微软雅黑" panose="020B0503020204020204" pitchFamily="34" charset="-122"/>
              <a:ea typeface="微软雅黑" panose="020B0503020204020204" pitchFamily="34" charset="-122"/>
              <a:cs typeface="+mn-cs"/>
            </a:rPr>
            <a:t>信用评估</a:t>
          </a:r>
          <a:endParaRPr lang="zh-CN" altLang="en-US" sz="1600" dirty="0">
            <a:solidFill>
              <a:sysClr val="window" lastClr="FFFFFF"/>
            </a:solidFill>
            <a:latin typeface="微软雅黑" panose="020B0503020204020204" pitchFamily="34" charset="-122"/>
            <a:ea typeface="微软雅黑" panose="020B0503020204020204" pitchFamily="34" charset="-122"/>
            <a:cs typeface="+mn-cs"/>
          </a:endParaRPr>
        </a:p>
      </dgm:t>
    </dgm:pt>
    <dgm:pt modelId="{530EC60E-3E22-4ABE-97C6-552F9B400956}" type="parTrans" cxnId="{666D2B93-454A-47E6-A0BF-B74A7C602DDF}">
      <dgm:prSet/>
      <dgm:spPr/>
      <dgm:t>
        <a:bodyPr/>
        <a:lstStyle/>
        <a:p>
          <a:endParaRPr lang="zh-CN" altLang="en-US" sz="1600"/>
        </a:p>
      </dgm:t>
    </dgm:pt>
    <dgm:pt modelId="{AD780C10-73AE-4875-9350-D26871790B04}" type="sibTrans" cxnId="{666D2B93-454A-47E6-A0BF-B74A7C602DDF}">
      <dgm:prSet custT="1"/>
      <dgm:spPr>
        <a:xfrm>
          <a:off x="5272199" y="1004021"/>
          <a:ext cx="446673" cy="522524"/>
        </a:xfrm>
        <a:solidFill>
          <a:sysClr val="windowText" lastClr="000000">
            <a:lumMod val="50000"/>
            <a:lumOff val="50000"/>
          </a:sysClr>
        </a:solidFill>
        <a:ln>
          <a:noFill/>
        </a:ln>
        <a:effectLst/>
      </dgm:spPr>
      <dgm:t>
        <a:bodyPr/>
        <a:lstStyle/>
        <a:p>
          <a:endParaRPr lang="zh-CN" altLang="en-US" sz="1600">
            <a:solidFill>
              <a:sysClr val="window" lastClr="FFFFFF"/>
            </a:solidFill>
            <a:latin typeface="Calibri"/>
            <a:ea typeface="宋体"/>
            <a:cs typeface="+mn-cs"/>
          </a:endParaRPr>
        </a:p>
      </dgm:t>
    </dgm:pt>
    <dgm:pt modelId="{A0C3EC42-3866-4805-B669-662FDB0C7485}">
      <dgm:prSet phldrT="[文本]" custT="1">
        <dgm:style>
          <a:lnRef idx="0">
            <a:schemeClr val="accent1"/>
          </a:lnRef>
          <a:fillRef idx="3">
            <a:schemeClr val="accent1"/>
          </a:fillRef>
          <a:effectRef idx="3">
            <a:schemeClr val="accent1"/>
          </a:effectRef>
          <a:fontRef idx="minor">
            <a:schemeClr val="lt1"/>
          </a:fontRef>
        </dgm:style>
      </dgm:prSet>
      <dgm:spPr>
        <a:xfrm>
          <a:off x="5904284" y="633197"/>
          <a:ext cx="2106952" cy="1264171"/>
        </a:xfr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zh-CN" altLang="en-US" sz="1600" dirty="0" smtClean="0">
              <a:solidFill>
                <a:sysClr val="window" lastClr="FFFFFF"/>
              </a:solidFill>
              <a:latin typeface="微软雅黑" panose="020B0503020204020204" pitchFamily="34" charset="-122"/>
              <a:ea typeface="微软雅黑" panose="020B0503020204020204" pitchFamily="34" charset="-122"/>
              <a:cs typeface="+mn-cs"/>
            </a:rPr>
            <a:t>交易促成</a:t>
          </a:r>
          <a:endParaRPr lang="zh-CN" altLang="en-US" sz="1600" dirty="0">
            <a:solidFill>
              <a:sysClr val="window" lastClr="FFFFFF"/>
            </a:solidFill>
            <a:latin typeface="微软雅黑" panose="020B0503020204020204" pitchFamily="34" charset="-122"/>
            <a:ea typeface="微软雅黑" panose="020B0503020204020204" pitchFamily="34" charset="-122"/>
            <a:cs typeface="+mn-cs"/>
          </a:endParaRPr>
        </a:p>
      </dgm:t>
    </dgm:pt>
    <dgm:pt modelId="{ADF18934-EF40-4A31-98F6-11C0BE975F65}" type="parTrans" cxnId="{C36951E0-3A79-4AC9-A557-6E84B425A2D0}">
      <dgm:prSet/>
      <dgm:spPr/>
      <dgm:t>
        <a:bodyPr/>
        <a:lstStyle/>
        <a:p>
          <a:endParaRPr lang="zh-CN" altLang="en-US" sz="1600"/>
        </a:p>
      </dgm:t>
    </dgm:pt>
    <dgm:pt modelId="{8EE5264E-3EEF-4E6A-9466-D4FF734156A5}" type="sibTrans" cxnId="{C36951E0-3A79-4AC9-A557-6E84B425A2D0}">
      <dgm:prSet custT="1"/>
      <dgm:spPr>
        <a:xfrm>
          <a:off x="8221932" y="1004021"/>
          <a:ext cx="446673" cy="522524"/>
        </a:xfrm>
        <a:solidFill>
          <a:sysClr val="windowText" lastClr="000000">
            <a:lumMod val="50000"/>
            <a:lumOff val="50000"/>
          </a:sysClr>
        </a:solidFill>
        <a:ln>
          <a:noFill/>
        </a:ln>
        <a:effectLst/>
      </dgm:spPr>
      <dgm:t>
        <a:bodyPr/>
        <a:lstStyle/>
        <a:p>
          <a:endParaRPr lang="zh-CN" altLang="en-US" sz="1600">
            <a:solidFill>
              <a:sysClr val="window" lastClr="FFFFFF"/>
            </a:solidFill>
            <a:latin typeface="Calibri"/>
            <a:ea typeface="宋体"/>
            <a:cs typeface="+mn-cs"/>
          </a:endParaRPr>
        </a:p>
      </dgm:t>
    </dgm:pt>
    <dgm:pt modelId="{D2E36A5B-73F2-4B4A-8475-1D23B06039C5}">
      <dgm:prSet custT="1">
        <dgm:style>
          <a:lnRef idx="0">
            <a:schemeClr val="accent1"/>
          </a:lnRef>
          <a:fillRef idx="3">
            <a:schemeClr val="accent1"/>
          </a:fillRef>
          <a:effectRef idx="3">
            <a:schemeClr val="accent1"/>
          </a:effectRef>
          <a:fontRef idx="minor">
            <a:schemeClr val="lt1"/>
          </a:fontRef>
        </dgm:style>
      </dgm:prSet>
      <dgm:spPr>
        <a:xfrm>
          <a:off x="8854017" y="633197"/>
          <a:ext cx="2106952" cy="1264171"/>
        </a:xfr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zh-CN" altLang="en-US" sz="1600" dirty="0" smtClean="0">
              <a:solidFill>
                <a:sysClr val="window" lastClr="FFFFFF"/>
              </a:solidFill>
              <a:latin typeface="微软雅黑" panose="020B0503020204020204" pitchFamily="34" charset="-122"/>
              <a:ea typeface="微软雅黑" panose="020B0503020204020204" pitchFamily="34" charset="-122"/>
              <a:cs typeface="+mn-cs"/>
            </a:rPr>
            <a:t>客户服务</a:t>
          </a:r>
          <a:endParaRPr lang="zh-CN" altLang="en-US" sz="1600" dirty="0">
            <a:solidFill>
              <a:sysClr val="window" lastClr="FFFFFF"/>
            </a:solidFill>
            <a:latin typeface="微软雅黑" panose="020B0503020204020204" pitchFamily="34" charset="-122"/>
            <a:ea typeface="微软雅黑" panose="020B0503020204020204" pitchFamily="34" charset="-122"/>
            <a:cs typeface="+mn-cs"/>
          </a:endParaRPr>
        </a:p>
      </dgm:t>
    </dgm:pt>
    <dgm:pt modelId="{F141F6E8-B421-4397-BAA4-65C20EAC3DF0}" type="parTrans" cxnId="{B7022C1B-D174-4875-8FEB-4B9232C5F62F}">
      <dgm:prSet/>
      <dgm:spPr/>
      <dgm:t>
        <a:bodyPr/>
        <a:lstStyle/>
        <a:p>
          <a:endParaRPr lang="zh-CN" altLang="en-US" sz="1600"/>
        </a:p>
      </dgm:t>
    </dgm:pt>
    <dgm:pt modelId="{18F68AAF-71C7-4271-9CB9-B60F5BCAF21F}" type="sibTrans" cxnId="{B7022C1B-D174-4875-8FEB-4B9232C5F62F}">
      <dgm:prSet/>
      <dgm:spPr/>
      <dgm:t>
        <a:bodyPr/>
        <a:lstStyle/>
        <a:p>
          <a:endParaRPr lang="zh-CN" altLang="en-US" sz="1600"/>
        </a:p>
      </dgm:t>
    </dgm:pt>
    <dgm:pt modelId="{14310B4B-4C4D-4D97-A26A-3A1D1A77F9C3}" type="pres">
      <dgm:prSet presAssocID="{6747E10E-D5DB-4B85-9F0F-2B7D9E2C7971}" presName="Name0" presStyleCnt="0">
        <dgm:presLayoutVars>
          <dgm:dir/>
          <dgm:resizeHandles val="exact"/>
        </dgm:presLayoutVars>
      </dgm:prSet>
      <dgm:spPr/>
      <dgm:t>
        <a:bodyPr/>
        <a:lstStyle/>
        <a:p>
          <a:endParaRPr lang="en-US"/>
        </a:p>
      </dgm:t>
    </dgm:pt>
    <dgm:pt modelId="{D70FFA69-97C0-48A6-B5CE-11F87C4DB590}" type="pres">
      <dgm:prSet presAssocID="{54E27E07-B0DB-4D26-924F-B9A9684990D9}" presName="node" presStyleLbl="node1" presStyleIdx="0" presStyleCnt="4">
        <dgm:presLayoutVars>
          <dgm:bulletEnabled val="1"/>
        </dgm:presLayoutVars>
      </dgm:prSet>
      <dgm:spPr>
        <a:prstGeom prst="roundRect">
          <a:avLst>
            <a:gd name="adj" fmla="val 10000"/>
          </a:avLst>
        </a:prstGeom>
      </dgm:spPr>
      <dgm:t>
        <a:bodyPr/>
        <a:lstStyle/>
        <a:p>
          <a:endParaRPr lang="en-US"/>
        </a:p>
      </dgm:t>
    </dgm:pt>
    <dgm:pt modelId="{FCE6B063-3C7E-476A-8CE7-B8A84F4D4A79}" type="pres">
      <dgm:prSet presAssocID="{361A1D7E-09DC-438C-9126-584C4B2B8E21}" presName="sibTrans" presStyleLbl="sibTrans2D1" presStyleIdx="0" presStyleCnt="3"/>
      <dgm:spPr>
        <a:prstGeom prst="rightArrow">
          <a:avLst>
            <a:gd name="adj1" fmla="val 60000"/>
            <a:gd name="adj2" fmla="val 50000"/>
          </a:avLst>
        </a:prstGeom>
      </dgm:spPr>
      <dgm:t>
        <a:bodyPr/>
        <a:lstStyle/>
        <a:p>
          <a:endParaRPr lang="en-US"/>
        </a:p>
      </dgm:t>
    </dgm:pt>
    <dgm:pt modelId="{C09D2317-266C-4B98-9613-1BA11A2E5022}" type="pres">
      <dgm:prSet presAssocID="{361A1D7E-09DC-438C-9126-584C4B2B8E21}" presName="connectorText" presStyleLbl="sibTrans2D1" presStyleIdx="0" presStyleCnt="3"/>
      <dgm:spPr/>
      <dgm:t>
        <a:bodyPr/>
        <a:lstStyle/>
        <a:p>
          <a:endParaRPr lang="en-US"/>
        </a:p>
      </dgm:t>
    </dgm:pt>
    <dgm:pt modelId="{DA976906-1262-48E1-95F3-D61D3AC462A1}" type="pres">
      <dgm:prSet presAssocID="{36537580-F3A4-4B21-962E-A73C68FE310F}" presName="node" presStyleLbl="node1" presStyleIdx="1" presStyleCnt="4">
        <dgm:presLayoutVars>
          <dgm:bulletEnabled val="1"/>
        </dgm:presLayoutVars>
      </dgm:prSet>
      <dgm:spPr>
        <a:prstGeom prst="roundRect">
          <a:avLst>
            <a:gd name="adj" fmla="val 10000"/>
          </a:avLst>
        </a:prstGeom>
      </dgm:spPr>
      <dgm:t>
        <a:bodyPr/>
        <a:lstStyle/>
        <a:p>
          <a:endParaRPr lang="en-US"/>
        </a:p>
      </dgm:t>
    </dgm:pt>
    <dgm:pt modelId="{72CD1C8A-3C78-49DF-B6F3-558DE82E663F}" type="pres">
      <dgm:prSet presAssocID="{AD780C10-73AE-4875-9350-D26871790B04}" presName="sibTrans" presStyleLbl="sibTrans2D1" presStyleIdx="1" presStyleCnt="3"/>
      <dgm:spPr>
        <a:prstGeom prst="rightArrow">
          <a:avLst>
            <a:gd name="adj1" fmla="val 60000"/>
            <a:gd name="adj2" fmla="val 50000"/>
          </a:avLst>
        </a:prstGeom>
      </dgm:spPr>
      <dgm:t>
        <a:bodyPr/>
        <a:lstStyle/>
        <a:p>
          <a:endParaRPr lang="en-US"/>
        </a:p>
      </dgm:t>
    </dgm:pt>
    <dgm:pt modelId="{4531ADAC-D4C8-469E-827C-854BB536EC3D}" type="pres">
      <dgm:prSet presAssocID="{AD780C10-73AE-4875-9350-D26871790B04}" presName="connectorText" presStyleLbl="sibTrans2D1" presStyleIdx="1" presStyleCnt="3"/>
      <dgm:spPr/>
      <dgm:t>
        <a:bodyPr/>
        <a:lstStyle/>
        <a:p>
          <a:endParaRPr lang="en-US"/>
        </a:p>
      </dgm:t>
    </dgm:pt>
    <dgm:pt modelId="{678A0FE5-F644-479D-AEC3-6D2055A3B42F}" type="pres">
      <dgm:prSet presAssocID="{A0C3EC42-3866-4805-B669-662FDB0C7485}" presName="node" presStyleLbl="node1" presStyleIdx="2" presStyleCnt="4">
        <dgm:presLayoutVars>
          <dgm:bulletEnabled val="1"/>
        </dgm:presLayoutVars>
      </dgm:prSet>
      <dgm:spPr>
        <a:prstGeom prst="roundRect">
          <a:avLst>
            <a:gd name="adj" fmla="val 10000"/>
          </a:avLst>
        </a:prstGeom>
      </dgm:spPr>
      <dgm:t>
        <a:bodyPr/>
        <a:lstStyle/>
        <a:p>
          <a:endParaRPr lang="en-US"/>
        </a:p>
      </dgm:t>
    </dgm:pt>
    <dgm:pt modelId="{9C450430-0343-41FE-9562-4EB49D0EBC81}" type="pres">
      <dgm:prSet presAssocID="{8EE5264E-3EEF-4E6A-9466-D4FF734156A5}" presName="sibTrans" presStyleLbl="sibTrans2D1" presStyleIdx="2" presStyleCnt="3"/>
      <dgm:spPr>
        <a:prstGeom prst="rightArrow">
          <a:avLst>
            <a:gd name="adj1" fmla="val 60000"/>
            <a:gd name="adj2" fmla="val 50000"/>
          </a:avLst>
        </a:prstGeom>
      </dgm:spPr>
      <dgm:t>
        <a:bodyPr/>
        <a:lstStyle/>
        <a:p>
          <a:endParaRPr lang="en-US"/>
        </a:p>
      </dgm:t>
    </dgm:pt>
    <dgm:pt modelId="{E54A59A0-31FF-4FAF-9C34-11C3D731FD61}" type="pres">
      <dgm:prSet presAssocID="{8EE5264E-3EEF-4E6A-9466-D4FF734156A5}" presName="connectorText" presStyleLbl="sibTrans2D1" presStyleIdx="2" presStyleCnt="3"/>
      <dgm:spPr/>
      <dgm:t>
        <a:bodyPr/>
        <a:lstStyle/>
        <a:p>
          <a:endParaRPr lang="en-US"/>
        </a:p>
      </dgm:t>
    </dgm:pt>
    <dgm:pt modelId="{E0386D41-D10C-4BEA-BE97-D6BEDA04FF0F}" type="pres">
      <dgm:prSet presAssocID="{D2E36A5B-73F2-4B4A-8475-1D23B06039C5}" presName="node" presStyleLbl="node1" presStyleIdx="3" presStyleCnt="4">
        <dgm:presLayoutVars>
          <dgm:bulletEnabled val="1"/>
        </dgm:presLayoutVars>
      </dgm:prSet>
      <dgm:spPr>
        <a:prstGeom prst="roundRect">
          <a:avLst>
            <a:gd name="adj" fmla="val 10000"/>
          </a:avLst>
        </a:prstGeom>
      </dgm:spPr>
      <dgm:t>
        <a:bodyPr/>
        <a:lstStyle/>
        <a:p>
          <a:endParaRPr lang="en-US"/>
        </a:p>
      </dgm:t>
    </dgm:pt>
  </dgm:ptLst>
  <dgm:cxnLst>
    <dgm:cxn modelId="{1D6A57C1-4CBD-A14D-A998-8536BFAF442C}" type="presOf" srcId="{D2E36A5B-73F2-4B4A-8475-1D23B06039C5}" destId="{E0386D41-D10C-4BEA-BE97-D6BEDA04FF0F}" srcOrd="0" destOrd="0" presId="urn:microsoft.com/office/officeart/2005/8/layout/process1"/>
    <dgm:cxn modelId="{A4AAD026-98F2-1F40-B52E-525D6EEC62DB}" type="presOf" srcId="{8EE5264E-3EEF-4E6A-9466-D4FF734156A5}" destId="{9C450430-0343-41FE-9562-4EB49D0EBC81}" srcOrd="0" destOrd="0" presId="urn:microsoft.com/office/officeart/2005/8/layout/process1"/>
    <dgm:cxn modelId="{42C8640D-D944-7D42-9394-EDB4CCD16C5F}" type="presOf" srcId="{361A1D7E-09DC-438C-9126-584C4B2B8E21}" destId="{C09D2317-266C-4B98-9613-1BA11A2E5022}" srcOrd="1" destOrd="0" presId="urn:microsoft.com/office/officeart/2005/8/layout/process1"/>
    <dgm:cxn modelId="{CA876E81-5D9A-4F44-8A90-FEA6D732D0FB}" type="presOf" srcId="{361A1D7E-09DC-438C-9126-584C4B2B8E21}" destId="{FCE6B063-3C7E-476A-8CE7-B8A84F4D4A79}" srcOrd="0" destOrd="0" presId="urn:microsoft.com/office/officeart/2005/8/layout/process1"/>
    <dgm:cxn modelId="{592430E9-4550-434E-99BE-CA05F551B2DB}" type="presOf" srcId="{AD780C10-73AE-4875-9350-D26871790B04}" destId="{4531ADAC-D4C8-469E-827C-854BB536EC3D}" srcOrd="1" destOrd="0" presId="urn:microsoft.com/office/officeart/2005/8/layout/process1"/>
    <dgm:cxn modelId="{8D95C996-B195-8045-9D27-F5636230B433}" type="presOf" srcId="{36537580-F3A4-4B21-962E-A73C68FE310F}" destId="{DA976906-1262-48E1-95F3-D61D3AC462A1}" srcOrd="0" destOrd="0" presId="urn:microsoft.com/office/officeart/2005/8/layout/process1"/>
    <dgm:cxn modelId="{CCDA8444-7731-E44B-AC4B-8029824D4796}" type="presOf" srcId="{A0C3EC42-3866-4805-B669-662FDB0C7485}" destId="{678A0FE5-F644-479D-AEC3-6D2055A3B42F}" srcOrd="0" destOrd="0" presId="urn:microsoft.com/office/officeart/2005/8/layout/process1"/>
    <dgm:cxn modelId="{468E8BF6-738E-864D-81A6-560882617363}" type="presOf" srcId="{8EE5264E-3EEF-4E6A-9466-D4FF734156A5}" destId="{E54A59A0-31FF-4FAF-9C34-11C3D731FD61}" srcOrd="1" destOrd="0" presId="urn:microsoft.com/office/officeart/2005/8/layout/process1"/>
    <dgm:cxn modelId="{B7022C1B-D174-4875-8FEB-4B9232C5F62F}" srcId="{6747E10E-D5DB-4B85-9F0F-2B7D9E2C7971}" destId="{D2E36A5B-73F2-4B4A-8475-1D23B06039C5}" srcOrd="3" destOrd="0" parTransId="{F141F6E8-B421-4397-BAA4-65C20EAC3DF0}" sibTransId="{18F68AAF-71C7-4271-9CB9-B60F5BCAF21F}"/>
    <dgm:cxn modelId="{4B4E6123-1364-E848-AB7D-11C8FF9921A5}" type="presOf" srcId="{6747E10E-D5DB-4B85-9F0F-2B7D9E2C7971}" destId="{14310B4B-4C4D-4D97-A26A-3A1D1A77F9C3}" srcOrd="0" destOrd="0" presId="urn:microsoft.com/office/officeart/2005/8/layout/process1"/>
    <dgm:cxn modelId="{C36951E0-3A79-4AC9-A557-6E84B425A2D0}" srcId="{6747E10E-D5DB-4B85-9F0F-2B7D9E2C7971}" destId="{A0C3EC42-3866-4805-B669-662FDB0C7485}" srcOrd="2" destOrd="0" parTransId="{ADF18934-EF40-4A31-98F6-11C0BE975F65}" sibTransId="{8EE5264E-3EEF-4E6A-9466-D4FF734156A5}"/>
    <dgm:cxn modelId="{7BD07ED6-ED83-784F-9BA2-FAD4367DD1ED}" type="presOf" srcId="{AD780C10-73AE-4875-9350-D26871790B04}" destId="{72CD1C8A-3C78-49DF-B6F3-558DE82E663F}" srcOrd="0" destOrd="0" presId="urn:microsoft.com/office/officeart/2005/8/layout/process1"/>
    <dgm:cxn modelId="{5463C5BE-8B25-D842-AE33-DA1B490AFC7A}" type="presOf" srcId="{54E27E07-B0DB-4D26-924F-B9A9684990D9}" destId="{D70FFA69-97C0-48A6-B5CE-11F87C4DB590}" srcOrd="0" destOrd="0" presId="urn:microsoft.com/office/officeart/2005/8/layout/process1"/>
    <dgm:cxn modelId="{FABCB820-7846-4245-AB16-831CF864C40D}" srcId="{6747E10E-D5DB-4B85-9F0F-2B7D9E2C7971}" destId="{54E27E07-B0DB-4D26-924F-B9A9684990D9}" srcOrd="0" destOrd="0" parTransId="{C96D63D6-9325-40F3-B60D-B5E29474D329}" sibTransId="{361A1D7E-09DC-438C-9126-584C4B2B8E21}"/>
    <dgm:cxn modelId="{666D2B93-454A-47E6-A0BF-B74A7C602DDF}" srcId="{6747E10E-D5DB-4B85-9F0F-2B7D9E2C7971}" destId="{36537580-F3A4-4B21-962E-A73C68FE310F}" srcOrd="1" destOrd="0" parTransId="{530EC60E-3E22-4ABE-97C6-552F9B400956}" sibTransId="{AD780C10-73AE-4875-9350-D26871790B04}"/>
    <dgm:cxn modelId="{E7BD811B-60CF-D84A-9C54-EA0A0D8B7ADA}" type="presParOf" srcId="{14310B4B-4C4D-4D97-A26A-3A1D1A77F9C3}" destId="{D70FFA69-97C0-48A6-B5CE-11F87C4DB590}" srcOrd="0" destOrd="0" presId="urn:microsoft.com/office/officeart/2005/8/layout/process1"/>
    <dgm:cxn modelId="{F952A055-EDAB-CD43-B7CC-01F320B29EFD}" type="presParOf" srcId="{14310B4B-4C4D-4D97-A26A-3A1D1A77F9C3}" destId="{FCE6B063-3C7E-476A-8CE7-B8A84F4D4A79}" srcOrd="1" destOrd="0" presId="urn:microsoft.com/office/officeart/2005/8/layout/process1"/>
    <dgm:cxn modelId="{F6F99926-7D96-484D-976C-50389DC00F16}" type="presParOf" srcId="{FCE6B063-3C7E-476A-8CE7-B8A84F4D4A79}" destId="{C09D2317-266C-4B98-9613-1BA11A2E5022}" srcOrd="0" destOrd="0" presId="urn:microsoft.com/office/officeart/2005/8/layout/process1"/>
    <dgm:cxn modelId="{680FCFD3-0E9E-0A43-8072-C9CBEDF35EE9}" type="presParOf" srcId="{14310B4B-4C4D-4D97-A26A-3A1D1A77F9C3}" destId="{DA976906-1262-48E1-95F3-D61D3AC462A1}" srcOrd="2" destOrd="0" presId="urn:microsoft.com/office/officeart/2005/8/layout/process1"/>
    <dgm:cxn modelId="{6C5667E3-6A2E-5244-B5B2-B11E6F26AE88}" type="presParOf" srcId="{14310B4B-4C4D-4D97-A26A-3A1D1A77F9C3}" destId="{72CD1C8A-3C78-49DF-B6F3-558DE82E663F}" srcOrd="3" destOrd="0" presId="urn:microsoft.com/office/officeart/2005/8/layout/process1"/>
    <dgm:cxn modelId="{566F5149-ACB7-1A4D-B472-4E38EFB83403}" type="presParOf" srcId="{72CD1C8A-3C78-49DF-B6F3-558DE82E663F}" destId="{4531ADAC-D4C8-469E-827C-854BB536EC3D}" srcOrd="0" destOrd="0" presId="urn:microsoft.com/office/officeart/2005/8/layout/process1"/>
    <dgm:cxn modelId="{BF9A3AEF-307E-0644-BC3D-1086C99EA0F9}" type="presParOf" srcId="{14310B4B-4C4D-4D97-A26A-3A1D1A77F9C3}" destId="{678A0FE5-F644-479D-AEC3-6D2055A3B42F}" srcOrd="4" destOrd="0" presId="urn:microsoft.com/office/officeart/2005/8/layout/process1"/>
    <dgm:cxn modelId="{0A221E1C-D8A9-194D-97D8-2D98921318DB}" type="presParOf" srcId="{14310B4B-4C4D-4D97-A26A-3A1D1A77F9C3}" destId="{9C450430-0343-41FE-9562-4EB49D0EBC81}" srcOrd="5" destOrd="0" presId="urn:microsoft.com/office/officeart/2005/8/layout/process1"/>
    <dgm:cxn modelId="{F39E4D1B-8F16-3943-A4E9-092C426F9269}" type="presParOf" srcId="{9C450430-0343-41FE-9562-4EB49D0EBC81}" destId="{E54A59A0-31FF-4FAF-9C34-11C3D731FD61}" srcOrd="0" destOrd="0" presId="urn:microsoft.com/office/officeart/2005/8/layout/process1"/>
    <dgm:cxn modelId="{EC82B386-A6C6-3148-9A0A-C2A08980DA1A}" type="presParOf" srcId="{14310B4B-4C4D-4D97-A26A-3A1D1A77F9C3}" destId="{E0386D41-D10C-4BEA-BE97-D6BEDA04FF0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FB5B16-BEB2-DA4B-9FA5-1B8E1F825669}" type="doc">
      <dgm:prSet loTypeId="urn:microsoft.com/office/officeart/2008/layout/PictureGrid" loCatId="" qsTypeId="urn:microsoft.com/office/officeart/2005/8/quickstyle/simple4" qsCatId="simple" csTypeId="urn:microsoft.com/office/officeart/2005/8/colors/accent1_2" csCatId="accent1" phldr="1"/>
      <dgm:spPr/>
      <dgm:t>
        <a:bodyPr/>
        <a:lstStyle/>
        <a:p>
          <a:endParaRPr lang="en-US"/>
        </a:p>
      </dgm:t>
    </dgm:pt>
    <dgm:pt modelId="{6601D7BC-BC75-8A4F-8440-0C71584C2F79}">
      <dgm:prSet phldrT="[Text]" custT="1"/>
      <dgm:spPr/>
      <dgm:t>
        <a:bodyPr/>
        <a:lstStyle/>
        <a:p>
          <a:pPr algn="ctr"/>
          <a:r>
            <a:rPr kumimoji="1" lang="zh-TW" altLang="en-US" sz="1600" dirty="0" smtClean="0">
              <a:solidFill>
                <a:srgbClr val="000000"/>
              </a:solidFill>
              <a:latin typeface="Heiti TC Light" charset="-120"/>
              <a:ea typeface="Heiti TC Light" charset="-120"/>
              <a:cs typeface="Heiti TC Light" charset="-120"/>
            </a:rPr>
            <a:t>人群团体化</a:t>
          </a:r>
          <a:endParaRPr lang="en-US" sz="1600" dirty="0">
            <a:latin typeface="Heiti TC Light" charset="-120"/>
            <a:ea typeface="Heiti TC Light" charset="-120"/>
            <a:cs typeface="Heiti TC Light" charset="-120"/>
          </a:endParaRPr>
        </a:p>
      </dgm:t>
    </dgm:pt>
    <dgm:pt modelId="{BD07306D-896A-CB4C-88EA-2A123B5E165B}" type="parTrans" cxnId="{4F94A16F-91DB-0B48-87D1-ED6159619EE6}">
      <dgm:prSet/>
      <dgm:spPr/>
      <dgm:t>
        <a:bodyPr/>
        <a:lstStyle/>
        <a:p>
          <a:endParaRPr lang="en-US" sz="1600">
            <a:latin typeface="Heiti TC Light" charset="-120"/>
            <a:ea typeface="Heiti TC Light" charset="-120"/>
            <a:cs typeface="Heiti TC Light" charset="-120"/>
          </a:endParaRPr>
        </a:p>
      </dgm:t>
    </dgm:pt>
    <dgm:pt modelId="{5A261FB9-523A-FE44-94A0-947112952E9F}" type="sibTrans" cxnId="{4F94A16F-91DB-0B48-87D1-ED6159619EE6}">
      <dgm:prSet/>
      <dgm:spPr/>
      <dgm:t>
        <a:bodyPr/>
        <a:lstStyle/>
        <a:p>
          <a:endParaRPr lang="en-US" sz="1600">
            <a:latin typeface="Heiti TC Light" charset="-120"/>
            <a:ea typeface="Heiti TC Light" charset="-120"/>
            <a:cs typeface="Heiti TC Light" charset="-120"/>
          </a:endParaRPr>
        </a:p>
      </dgm:t>
    </dgm:pt>
    <dgm:pt modelId="{9C083F75-8B81-204E-B0B6-6CE59948FEC9}">
      <dgm:prSet phldrT="[Text]" custT="1"/>
      <dgm:spPr/>
      <dgm:t>
        <a:bodyPr/>
        <a:lstStyle/>
        <a:p>
          <a:pPr algn="ctr"/>
          <a:r>
            <a:rPr kumimoji="1" lang="zh-TW" altLang="en-US" sz="1600" dirty="0" smtClean="0">
              <a:solidFill>
                <a:srgbClr val="000000"/>
              </a:solidFill>
              <a:latin typeface="Heiti TC Light" charset="-120"/>
              <a:ea typeface="Heiti TC Light" charset="-120"/>
              <a:cs typeface="Heiti TC Light" charset="-120"/>
            </a:rPr>
            <a:t>地区集中化</a:t>
          </a:r>
          <a:endParaRPr lang="en-US" sz="1600" dirty="0">
            <a:latin typeface="Heiti TC Light" charset="-120"/>
            <a:ea typeface="Heiti TC Light" charset="-120"/>
            <a:cs typeface="Heiti TC Light" charset="-120"/>
          </a:endParaRPr>
        </a:p>
      </dgm:t>
    </dgm:pt>
    <dgm:pt modelId="{93FD2162-F174-9143-88A3-A0243034C956}" type="parTrans" cxnId="{AF6844F9-5A5F-4D48-A01B-7C4074BDCED1}">
      <dgm:prSet/>
      <dgm:spPr/>
      <dgm:t>
        <a:bodyPr/>
        <a:lstStyle/>
        <a:p>
          <a:endParaRPr lang="en-US" sz="1600">
            <a:latin typeface="Heiti TC Light" charset="-120"/>
            <a:ea typeface="Heiti TC Light" charset="-120"/>
            <a:cs typeface="Heiti TC Light" charset="-120"/>
          </a:endParaRPr>
        </a:p>
      </dgm:t>
    </dgm:pt>
    <dgm:pt modelId="{97D8F7CF-75A9-8C4F-A4AA-9E843E2C5DC6}" type="sibTrans" cxnId="{AF6844F9-5A5F-4D48-A01B-7C4074BDCED1}">
      <dgm:prSet/>
      <dgm:spPr/>
      <dgm:t>
        <a:bodyPr/>
        <a:lstStyle/>
        <a:p>
          <a:endParaRPr lang="en-US" sz="1600">
            <a:latin typeface="Heiti TC Light" charset="-120"/>
            <a:ea typeface="Heiti TC Light" charset="-120"/>
            <a:cs typeface="Heiti TC Light" charset="-120"/>
          </a:endParaRPr>
        </a:p>
      </dgm:t>
    </dgm:pt>
    <dgm:pt modelId="{3DC74BC6-A98A-CA4D-AAB8-AA24A5C840FB}">
      <dgm:prSet phldrT="[Text]" custT="1"/>
      <dgm:spPr/>
      <dgm:t>
        <a:bodyPr/>
        <a:lstStyle/>
        <a:p>
          <a:pPr algn="ctr"/>
          <a:r>
            <a:rPr kumimoji="1" lang="zh-TW" altLang="en-US" sz="1600" dirty="0" smtClean="0">
              <a:solidFill>
                <a:srgbClr val="000000"/>
              </a:solidFill>
              <a:latin typeface="Heiti TC Light" charset="-120"/>
              <a:ea typeface="Heiti TC Light" charset="-120"/>
              <a:cs typeface="Heiti TC Light" charset="-120"/>
            </a:rPr>
            <a:t>方式多样化</a:t>
          </a:r>
          <a:endParaRPr lang="en-US" sz="1600" dirty="0">
            <a:latin typeface="Heiti TC Light" charset="-120"/>
            <a:ea typeface="Heiti TC Light" charset="-120"/>
            <a:cs typeface="Heiti TC Light" charset="-120"/>
          </a:endParaRPr>
        </a:p>
      </dgm:t>
    </dgm:pt>
    <dgm:pt modelId="{A9478A06-F9C8-EF46-A430-DEB34AA08296}" type="parTrans" cxnId="{50461E72-92B0-F441-8A06-9B6D89638CE2}">
      <dgm:prSet/>
      <dgm:spPr/>
      <dgm:t>
        <a:bodyPr/>
        <a:lstStyle/>
        <a:p>
          <a:endParaRPr lang="en-US" sz="1600">
            <a:latin typeface="Heiti TC Light" charset="-120"/>
            <a:ea typeface="Heiti TC Light" charset="-120"/>
            <a:cs typeface="Heiti TC Light" charset="-120"/>
          </a:endParaRPr>
        </a:p>
      </dgm:t>
    </dgm:pt>
    <dgm:pt modelId="{A1B82A3E-DC03-844A-A3E6-8B5E7F8CE648}" type="sibTrans" cxnId="{50461E72-92B0-F441-8A06-9B6D89638CE2}">
      <dgm:prSet/>
      <dgm:spPr/>
      <dgm:t>
        <a:bodyPr/>
        <a:lstStyle/>
        <a:p>
          <a:endParaRPr lang="en-US" sz="1600">
            <a:latin typeface="Heiti TC Light" charset="-120"/>
            <a:ea typeface="Heiti TC Light" charset="-120"/>
            <a:cs typeface="Heiti TC Light" charset="-120"/>
          </a:endParaRPr>
        </a:p>
      </dgm:t>
    </dgm:pt>
    <dgm:pt modelId="{505D96D1-3030-1A44-A014-B9825716217B}">
      <dgm:prSet phldrT="[Text]" custT="1"/>
      <dgm:spPr/>
      <dgm:t>
        <a:bodyPr/>
        <a:lstStyle/>
        <a:p>
          <a:pPr algn="ctr"/>
          <a:r>
            <a:rPr kumimoji="1" lang="zh-TW" altLang="en-US" sz="1600" dirty="0" smtClean="0">
              <a:solidFill>
                <a:srgbClr val="000000"/>
              </a:solidFill>
              <a:latin typeface="Heiti TC Light" charset="-120"/>
              <a:ea typeface="Heiti TC Light" charset="-120"/>
              <a:cs typeface="Heiti TC Light" charset="-120"/>
            </a:rPr>
            <a:t>工具智能化</a:t>
          </a:r>
          <a:endParaRPr lang="en-US" sz="1600" dirty="0">
            <a:latin typeface="Heiti TC Light" charset="-120"/>
            <a:ea typeface="Heiti TC Light" charset="-120"/>
            <a:cs typeface="Heiti TC Light" charset="-120"/>
          </a:endParaRPr>
        </a:p>
      </dgm:t>
    </dgm:pt>
    <dgm:pt modelId="{9592FB01-8E6A-9946-AFE7-A2B76BA40754}" type="parTrans" cxnId="{EF65C4C5-96F0-8A4F-B924-BF33D1B665B9}">
      <dgm:prSet/>
      <dgm:spPr/>
      <dgm:t>
        <a:bodyPr/>
        <a:lstStyle/>
        <a:p>
          <a:endParaRPr lang="en-US" sz="1600">
            <a:latin typeface="Heiti TC Light" charset="-120"/>
            <a:ea typeface="Heiti TC Light" charset="-120"/>
            <a:cs typeface="Heiti TC Light" charset="-120"/>
          </a:endParaRPr>
        </a:p>
      </dgm:t>
    </dgm:pt>
    <dgm:pt modelId="{B14C1A43-054C-8C4D-90C4-F88A8C440E0C}" type="sibTrans" cxnId="{EF65C4C5-96F0-8A4F-B924-BF33D1B665B9}">
      <dgm:prSet/>
      <dgm:spPr/>
      <dgm:t>
        <a:bodyPr/>
        <a:lstStyle/>
        <a:p>
          <a:endParaRPr lang="en-US" sz="1600">
            <a:latin typeface="Heiti TC Light" charset="-120"/>
            <a:ea typeface="Heiti TC Light" charset="-120"/>
            <a:cs typeface="Heiti TC Light" charset="-120"/>
          </a:endParaRPr>
        </a:p>
      </dgm:t>
    </dgm:pt>
    <dgm:pt modelId="{A8672A4C-615E-5748-BE20-628CC57DED69}" type="pres">
      <dgm:prSet presAssocID="{EEFB5B16-BEB2-DA4B-9FA5-1B8E1F825669}" presName="Name0" presStyleCnt="0">
        <dgm:presLayoutVars>
          <dgm:dir/>
        </dgm:presLayoutVars>
      </dgm:prSet>
      <dgm:spPr/>
      <dgm:t>
        <a:bodyPr/>
        <a:lstStyle/>
        <a:p>
          <a:endParaRPr lang="zh-CN" altLang="en-US"/>
        </a:p>
      </dgm:t>
    </dgm:pt>
    <dgm:pt modelId="{F73E1E42-F238-F844-A17E-4F6E13EA60BF}" type="pres">
      <dgm:prSet presAssocID="{6601D7BC-BC75-8A4F-8440-0C71584C2F79}" presName="composite" presStyleCnt="0"/>
      <dgm:spPr/>
    </dgm:pt>
    <dgm:pt modelId="{7C5CBB20-BAC1-CF41-B012-33B1AC96AA3D}" type="pres">
      <dgm:prSet presAssocID="{6601D7BC-BC75-8A4F-8440-0C71584C2F79}" presName="rect2" presStyleLbl="revTx" presStyleIdx="0" presStyleCnt="4">
        <dgm:presLayoutVars>
          <dgm:bulletEnabled val="1"/>
        </dgm:presLayoutVars>
      </dgm:prSet>
      <dgm:spPr/>
      <dgm:t>
        <a:bodyPr/>
        <a:lstStyle/>
        <a:p>
          <a:endParaRPr lang="en-US"/>
        </a:p>
      </dgm:t>
    </dgm:pt>
    <dgm:pt modelId="{300FB376-EFA6-1A4B-8EC4-DE1D0E2829E4}" type="pres">
      <dgm:prSet presAssocID="{6601D7BC-BC75-8A4F-8440-0C71584C2F79}" presName="rect1" presStyleLbl="align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t>
        <a:bodyPr/>
        <a:lstStyle/>
        <a:p>
          <a:endParaRPr lang="zh-CN" altLang="en-US"/>
        </a:p>
      </dgm:t>
    </dgm:pt>
    <dgm:pt modelId="{41BD6592-D22C-154D-A35C-8CD5609F880A}" type="pres">
      <dgm:prSet presAssocID="{5A261FB9-523A-FE44-94A0-947112952E9F}" presName="sibTrans" presStyleCnt="0"/>
      <dgm:spPr/>
    </dgm:pt>
    <dgm:pt modelId="{9634772D-6BF0-C645-AF85-8B63764823B3}" type="pres">
      <dgm:prSet presAssocID="{9C083F75-8B81-204E-B0B6-6CE59948FEC9}" presName="composite" presStyleCnt="0"/>
      <dgm:spPr/>
    </dgm:pt>
    <dgm:pt modelId="{C4521591-A632-B140-93E5-A1A22D64A7B7}" type="pres">
      <dgm:prSet presAssocID="{9C083F75-8B81-204E-B0B6-6CE59948FEC9}" presName="rect2" presStyleLbl="revTx" presStyleIdx="1" presStyleCnt="4">
        <dgm:presLayoutVars>
          <dgm:bulletEnabled val="1"/>
        </dgm:presLayoutVars>
      </dgm:prSet>
      <dgm:spPr/>
      <dgm:t>
        <a:bodyPr/>
        <a:lstStyle/>
        <a:p>
          <a:endParaRPr lang="en-US"/>
        </a:p>
      </dgm:t>
    </dgm:pt>
    <dgm:pt modelId="{89D6B840-B86C-6948-9EF6-881698ED8A2C}" type="pres">
      <dgm:prSet presAssocID="{9C083F75-8B81-204E-B0B6-6CE59948FEC9}" presName="rect1" presStyleLbl="alignImgPlace1" presStyleIdx="1" presStyleCnt="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9555" r="-4445"/>
          </a:stretch>
        </a:blipFill>
      </dgm:spPr>
      <dgm:t>
        <a:bodyPr/>
        <a:lstStyle/>
        <a:p>
          <a:endParaRPr lang="zh-CN" altLang="en-US"/>
        </a:p>
      </dgm:t>
    </dgm:pt>
    <dgm:pt modelId="{F4F9C5D5-2552-8A4F-AB89-1413653F073C}" type="pres">
      <dgm:prSet presAssocID="{97D8F7CF-75A9-8C4F-A4AA-9E843E2C5DC6}" presName="sibTrans" presStyleCnt="0"/>
      <dgm:spPr/>
    </dgm:pt>
    <dgm:pt modelId="{F007B103-EEB0-9142-BB46-DFDBBA71C281}" type="pres">
      <dgm:prSet presAssocID="{3DC74BC6-A98A-CA4D-AAB8-AA24A5C840FB}" presName="composite" presStyleCnt="0"/>
      <dgm:spPr/>
    </dgm:pt>
    <dgm:pt modelId="{694D3D31-08A1-A049-B86C-2EB82199C696}" type="pres">
      <dgm:prSet presAssocID="{3DC74BC6-A98A-CA4D-AAB8-AA24A5C840FB}" presName="rect2" presStyleLbl="revTx" presStyleIdx="2" presStyleCnt="4">
        <dgm:presLayoutVars>
          <dgm:bulletEnabled val="1"/>
        </dgm:presLayoutVars>
      </dgm:prSet>
      <dgm:spPr/>
      <dgm:t>
        <a:bodyPr/>
        <a:lstStyle/>
        <a:p>
          <a:endParaRPr lang="en-US"/>
        </a:p>
      </dgm:t>
    </dgm:pt>
    <dgm:pt modelId="{85B5B530-BAED-E547-82A9-E64EDDCD39DB}" type="pres">
      <dgm:prSet presAssocID="{3DC74BC6-A98A-CA4D-AAB8-AA24A5C840FB}" presName="rect1" presStyleLbl="align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t>
        <a:bodyPr/>
        <a:lstStyle/>
        <a:p>
          <a:endParaRPr lang="zh-CN" altLang="en-US"/>
        </a:p>
      </dgm:t>
    </dgm:pt>
    <dgm:pt modelId="{031FFA43-AE23-6B4F-8FAD-94DC5D54C409}" type="pres">
      <dgm:prSet presAssocID="{A1B82A3E-DC03-844A-A3E6-8B5E7F8CE648}" presName="sibTrans" presStyleCnt="0"/>
      <dgm:spPr/>
    </dgm:pt>
    <dgm:pt modelId="{4A9B974D-6C20-944C-B633-23007E3B1546}" type="pres">
      <dgm:prSet presAssocID="{505D96D1-3030-1A44-A014-B9825716217B}" presName="composite" presStyleCnt="0"/>
      <dgm:spPr/>
    </dgm:pt>
    <dgm:pt modelId="{9D11D218-5B3A-4B41-BD03-265F3BE673B5}" type="pres">
      <dgm:prSet presAssocID="{505D96D1-3030-1A44-A014-B9825716217B}" presName="rect2" presStyleLbl="revTx" presStyleIdx="3" presStyleCnt="4">
        <dgm:presLayoutVars>
          <dgm:bulletEnabled val="1"/>
        </dgm:presLayoutVars>
      </dgm:prSet>
      <dgm:spPr/>
      <dgm:t>
        <a:bodyPr/>
        <a:lstStyle/>
        <a:p>
          <a:endParaRPr lang="en-US"/>
        </a:p>
      </dgm:t>
    </dgm:pt>
    <dgm:pt modelId="{157AB52C-BF98-D14D-AFEA-4363DCA9DFCA}" type="pres">
      <dgm:prSet presAssocID="{505D96D1-3030-1A44-A014-B9825716217B}" presName="rect1" presStyleLbl="alignImgPlace1" presStyleIdx="3" presStyleCnt="4"/>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1745" t="227" r="-21745" b="227"/>
          </a:stretch>
        </a:blipFill>
      </dgm:spPr>
      <dgm:t>
        <a:bodyPr/>
        <a:lstStyle/>
        <a:p>
          <a:endParaRPr lang="zh-CN" altLang="en-US"/>
        </a:p>
      </dgm:t>
    </dgm:pt>
  </dgm:ptLst>
  <dgm:cxnLst>
    <dgm:cxn modelId="{4F94A16F-91DB-0B48-87D1-ED6159619EE6}" srcId="{EEFB5B16-BEB2-DA4B-9FA5-1B8E1F825669}" destId="{6601D7BC-BC75-8A4F-8440-0C71584C2F79}" srcOrd="0" destOrd="0" parTransId="{BD07306D-896A-CB4C-88EA-2A123B5E165B}" sibTransId="{5A261FB9-523A-FE44-94A0-947112952E9F}"/>
    <dgm:cxn modelId="{96780991-448A-9B47-AFE2-16B22A8DFD29}" type="presOf" srcId="{9C083F75-8B81-204E-B0B6-6CE59948FEC9}" destId="{C4521591-A632-B140-93E5-A1A22D64A7B7}" srcOrd="0" destOrd="0" presId="urn:microsoft.com/office/officeart/2008/layout/PictureGrid"/>
    <dgm:cxn modelId="{89F28870-A3B1-F046-B5CE-F2A29F699FFB}" type="presOf" srcId="{3DC74BC6-A98A-CA4D-AAB8-AA24A5C840FB}" destId="{694D3D31-08A1-A049-B86C-2EB82199C696}" srcOrd="0" destOrd="0" presId="urn:microsoft.com/office/officeart/2008/layout/PictureGrid"/>
    <dgm:cxn modelId="{EF65C4C5-96F0-8A4F-B924-BF33D1B665B9}" srcId="{EEFB5B16-BEB2-DA4B-9FA5-1B8E1F825669}" destId="{505D96D1-3030-1A44-A014-B9825716217B}" srcOrd="3" destOrd="0" parTransId="{9592FB01-8E6A-9946-AFE7-A2B76BA40754}" sibTransId="{B14C1A43-054C-8C4D-90C4-F88A8C440E0C}"/>
    <dgm:cxn modelId="{2470F48A-5477-4348-8FC1-0B7EB1A34995}" type="presOf" srcId="{6601D7BC-BC75-8A4F-8440-0C71584C2F79}" destId="{7C5CBB20-BAC1-CF41-B012-33B1AC96AA3D}" srcOrd="0" destOrd="0" presId="urn:microsoft.com/office/officeart/2008/layout/PictureGrid"/>
    <dgm:cxn modelId="{B97AEBC6-15C0-AE4A-929A-5B9ED7B0B4FC}" type="presOf" srcId="{EEFB5B16-BEB2-DA4B-9FA5-1B8E1F825669}" destId="{A8672A4C-615E-5748-BE20-628CC57DED69}" srcOrd="0" destOrd="0" presId="urn:microsoft.com/office/officeart/2008/layout/PictureGrid"/>
    <dgm:cxn modelId="{AF6844F9-5A5F-4D48-A01B-7C4074BDCED1}" srcId="{EEFB5B16-BEB2-DA4B-9FA5-1B8E1F825669}" destId="{9C083F75-8B81-204E-B0B6-6CE59948FEC9}" srcOrd="1" destOrd="0" parTransId="{93FD2162-F174-9143-88A3-A0243034C956}" sibTransId="{97D8F7CF-75A9-8C4F-A4AA-9E843E2C5DC6}"/>
    <dgm:cxn modelId="{50461E72-92B0-F441-8A06-9B6D89638CE2}" srcId="{EEFB5B16-BEB2-DA4B-9FA5-1B8E1F825669}" destId="{3DC74BC6-A98A-CA4D-AAB8-AA24A5C840FB}" srcOrd="2" destOrd="0" parTransId="{A9478A06-F9C8-EF46-A430-DEB34AA08296}" sibTransId="{A1B82A3E-DC03-844A-A3E6-8B5E7F8CE648}"/>
    <dgm:cxn modelId="{98A31AE0-554A-B540-A890-C2A8C06A4AF0}" type="presOf" srcId="{505D96D1-3030-1A44-A014-B9825716217B}" destId="{9D11D218-5B3A-4B41-BD03-265F3BE673B5}" srcOrd="0" destOrd="0" presId="urn:microsoft.com/office/officeart/2008/layout/PictureGrid"/>
    <dgm:cxn modelId="{76E4DAEC-F835-F640-85B7-01497AB18E80}" type="presParOf" srcId="{A8672A4C-615E-5748-BE20-628CC57DED69}" destId="{F73E1E42-F238-F844-A17E-4F6E13EA60BF}" srcOrd="0" destOrd="0" presId="urn:microsoft.com/office/officeart/2008/layout/PictureGrid"/>
    <dgm:cxn modelId="{10E30CE8-1281-5848-9C79-4DD0C1DF25EA}" type="presParOf" srcId="{F73E1E42-F238-F844-A17E-4F6E13EA60BF}" destId="{7C5CBB20-BAC1-CF41-B012-33B1AC96AA3D}" srcOrd="0" destOrd="0" presId="urn:microsoft.com/office/officeart/2008/layout/PictureGrid"/>
    <dgm:cxn modelId="{9360C534-6BDC-984D-93AB-5DD9ECA5ACA5}" type="presParOf" srcId="{F73E1E42-F238-F844-A17E-4F6E13EA60BF}" destId="{300FB376-EFA6-1A4B-8EC4-DE1D0E2829E4}" srcOrd="1" destOrd="0" presId="urn:microsoft.com/office/officeart/2008/layout/PictureGrid"/>
    <dgm:cxn modelId="{235B0C12-326B-1B44-B6C8-B5334CFCD376}" type="presParOf" srcId="{A8672A4C-615E-5748-BE20-628CC57DED69}" destId="{41BD6592-D22C-154D-A35C-8CD5609F880A}" srcOrd="1" destOrd="0" presId="urn:microsoft.com/office/officeart/2008/layout/PictureGrid"/>
    <dgm:cxn modelId="{7E42D779-3947-4C4D-AE7A-DBAF3B1FBA48}" type="presParOf" srcId="{A8672A4C-615E-5748-BE20-628CC57DED69}" destId="{9634772D-6BF0-C645-AF85-8B63764823B3}" srcOrd="2" destOrd="0" presId="urn:microsoft.com/office/officeart/2008/layout/PictureGrid"/>
    <dgm:cxn modelId="{89A9842B-C008-EB46-9031-8DF69D0DF0C3}" type="presParOf" srcId="{9634772D-6BF0-C645-AF85-8B63764823B3}" destId="{C4521591-A632-B140-93E5-A1A22D64A7B7}" srcOrd="0" destOrd="0" presId="urn:microsoft.com/office/officeart/2008/layout/PictureGrid"/>
    <dgm:cxn modelId="{0FF874AC-7A4A-3749-B6A9-0ACBA21F6886}" type="presParOf" srcId="{9634772D-6BF0-C645-AF85-8B63764823B3}" destId="{89D6B840-B86C-6948-9EF6-881698ED8A2C}" srcOrd="1" destOrd="0" presId="urn:microsoft.com/office/officeart/2008/layout/PictureGrid"/>
    <dgm:cxn modelId="{92B7966B-897D-DA4A-9C7A-D3AB6C90AF31}" type="presParOf" srcId="{A8672A4C-615E-5748-BE20-628CC57DED69}" destId="{F4F9C5D5-2552-8A4F-AB89-1413653F073C}" srcOrd="3" destOrd="0" presId="urn:microsoft.com/office/officeart/2008/layout/PictureGrid"/>
    <dgm:cxn modelId="{CDB34598-DFE2-3349-B15A-76160CA2E646}" type="presParOf" srcId="{A8672A4C-615E-5748-BE20-628CC57DED69}" destId="{F007B103-EEB0-9142-BB46-DFDBBA71C281}" srcOrd="4" destOrd="0" presId="urn:microsoft.com/office/officeart/2008/layout/PictureGrid"/>
    <dgm:cxn modelId="{35074C8C-F995-E34F-87C6-CB5A46CD6394}" type="presParOf" srcId="{F007B103-EEB0-9142-BB46-DFDBBA71C281}" destId="{694D3D31-08A1-A049-B86C-2EB82199C696}" srcOrd="0" destOrd="0" presId="urn:microsoft.com/office/officeart/2008/layout/PictureGrid"/>
    <dgm:cxn modelId="{16E8DA63-16FF-0441-9FFC-5B931D3D173C}" type="presParOf" srcId="{F007B103-EEB0-9142-BB46-DFDBBA71C281}" destId="{85B5B530-BAED-E547-82A9-E64EDDCD39DB}" srcOrd="1" destOrd="0" presId="urn:microsoft.com/office/officeart/2008/layout/PictureGrid"/>
    <dgm:cxn modelId="{882EA288-72BC-D646-8AA3-EC85357A7C47}" type="presParOf" srcId="{A8672A4C-615E-5748-BE20-628CC57DED69}" destId="{031FFA43-AE23-6B4F-8FAD-94DC5D54C409}" srcOrd="5" destOrd="0" presId="urn:microsoft.com/office/officeart/2008/layout/PictureGrid"/>
    <dgm:cxn modelId="{4367D122-4D4A-3E43-985B-6BF5D85574B0}" type="presParOf" srcId="{A8672A4C-615E-5748-BE20-628CC57DED69}" destId="{4A9B974D-6C20-944C-B633-23007E3B1546}" srcOrd="6" destOrd="0" presId="urn:microsoft.com/office/officeart/2008/layout/PictureGrid"/>
    <dgm:cxn modelId="{9B7F3490-6376-AB48-ACB4-6E88B588979A}" type="presParOf" srcId="{4A9B974D-6C20-944C-B633-23007E3B1546}" destId="{9D11D218-5B3A-4B41-BD03-265F3BE673B5}" srcOrd="0" destOrd="0" presId="urn:microsoft.com/office/officeart/2008/layout/PictureGrid"/>
    <dgm:cxn modelId="{A389FC60-5BD8-864B-B632-B499A94FF20C}" type="presParOf" srcId="{4A9B974D-6C20-944C-B633-23007E3B1546}" destId="{157AB52C-BF98-D14D-AFEA-4363DCA9DFCA}" srcOrd="1" destOrd="0" presId="urn:microsoft.com/office/officeart/2008/layout/PictureGri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FFA69-97C0-48A6-B5CE-11F87C4DB590}">
      <dsp:nvSpPr>
        <dsp:cNvPr id="0" name=""/>
        <dsp:cNvSpPr/>
      </dsp:nvSpPr>
      <dsp:spPr>
        <a:xfrm>
          <a:off x="2831" y="67465"/>
          <a:ext cx="1237818" cy="742691"/>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ysClr val="window" lastClr="FFFFFF"/>
              </a:solidFill>
              <a:latin typeface="微软雅黑" panose="020B0503020204020204" pitchFamily="34" charset="-122"/>
              <a:ea typeface="微软雅黑" panose="020B0503020204020204" pitchFamily="34" charset="-122"/>
              <a:cs typeface="+mn-cs"/>
            </a:rPr>
            <a:t>客户获取</a:t>
          </a:r>
          <a:endParaRPr lang="zh-CN" altLang="en-US" sz="1600"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24584" y="89218"/>
        <a:ext cx="1194312" cy="699185"/>
      </dsp:txXfrm>
    </dsp:sp>
    <dsp:sp modelId="{FCE6B063-3C7E-476A-8CE7-B8A84F4D4A79}">
      <dsp:nvSpPr>
        <dsp:cNvPr id="0" name=""/>
        <dsp:cNvSpPr/>
      </dsp:nvSpPr>
      <dsp:spPr>
        <a:xfrm>
          <a:off x="1364431" y="285321"/>
          <a:ext cx="262417" cy="306979"/>
        </a:xfrm>
        <a:prstGeom prst="rightArrow">
          <a:avLst>
            <a:gd name="adj1" fmla="val 60000"/>
            <a:gd name="adj2" fmla="val 50000"/>
          </a:avLst>
        </a:prstGeom>
        <a:solidFill>
          <a:sysClr val="windowText" lastClr="000000">
            <a:lumMod val="50000"/>
            <a:lumOff val="50000"/>
          </a:sys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solidFill>
              <a:sysClr val="window" lastClr="FFFFFF"/>
            </a:solidFill>
            <a:latin typeface="Calibri"/>
            <a:ea typeface="宋体"/>
            <a:cs typeface="+mn-cs"/>
          </a:endParaRPr>
        </a:p>
      </dsp:txBody>
      <dsp:txXfrm>
        <a:off x="1364431" y="346717"/>
        <a:ext cx="183692" cy="184187"/>
      </dsp:txXfrm>
    </dsp:sp>
    <dsp:sp modelId="{DA976906-1262-48E1-95F3-D61D3AC462A1}">
      <dsp:nvSpPr>
        <dsp:cNvPr id="0" name=""/>
        <dsp:cNvSpPr/>
      </dsp:nvSpPr>
      <dsp:spPr>
        <a:xfrm>
          <a:off x="1735777" y="67465"/>
          <a:ext cx="1237818" cy="742691"/>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ysClr val="window" lastClr="FFFFFF"/>
              </a:solidFill>
              <a:latin typeface="微软雅黑" panose="020B0503020204020204" pitchFamily="34" charset="-122"/>
              <a:ea typeface="微软雅黑" panose="020B0503020204020204" pitchFamily="34" charset="-122"/>
              <a:cs typeface="+mn-cs"/>
            </a:rPr>
            <a:t>信用评估</a:t>
          </a:r>
          <a:endParaRPr lang="zh-CN" altLang="en-US" sz="1600"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1757530" y="89218"/>
        <a:ext cx="1194312" cy="699185"/>
      </dsp:txXfrm>
    </dsp:sp>
    <dsp:sp modelId="{72CD1C8A-3C78-49DF-B6F3-558DE82E663F}">
      <dsp:nvSpPr>
        <dsp:cNvPr id="0" name=""/>
        <dsp:cNvSpPr/>
      </dsp:nvSpPr>
      <dsp:spPr>
        <a:xfrm>
          <a:off x="3097378" y="285321"/>
          <a:ext cx="262417" cy="306979"/>
        </a:xfrm>
        <a:prstGeom prst="rightArrow">
          <a:avLst>
            <a:gd name="adj1" fmla="val 60000"/>
            <a:gd name="adj2" fmla="val 50000"/>
          </a:avLst>
        </a:prstGeom>
        <a:solidFill>
          <a:sysClr val="windowText" lastClr="000000">
            <a:lumMod val="50000"/>
            <a:lumOff val="50000"/>
          </a:sys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solidFill>
              <a:sysClr val="window" lastClr="FFFFFF"/>
            </a:solidFill>
            <a:latin typeface="Calibri"/>
            <a:ea typeface="宋体"/>
            <a:cs typeface="+mn-cs"/>
          </a:endParaRPr>
        </a:p>
      </dsp:txBody>
      <dsp:txXfrm>
        <a:off x="3097378" y="346717"/>
        <a:ext cx="183692" cy="184187"/>
      </dsp:txXfrm>
    </dsp:sp>
    <dsp:sp modelId="{678A0FE5-F644-479D-AEC3-6D2055A3B42F}">
      <dsp:nvSpPr>
        <dsp:cNvPr id="0" name=""/>
        <dsp:cNvSpPr/>
      </dsp:nvSpPr>
      <dsp:spPr>
        <a:xfrm>
          <a:off x="3468723" y="67465"/>
          <a:ext cx="1237818" cy="742691"/>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ysClr val="window" lastClr="FFFFFF"/>
              </a:solidFill>
              <a:latin typeface="微软雅黑" panose="020B0503020204020204" pitchFamily="34" charset="-122"/>
              <a:ea typeface="微软雅黑" panose="020B0503020204020204" pitchFamily="34" charset="-122"/>
              <a:cs typeface="+mn-cs"/>
            </a:rPr>
            <a:t>交易促成</a:t>
          </a:r>
          <a:endParaRPr lang="zh-CN" altLang="en-US" sz="1600"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3490476" y="89218"/>
        <a:ext cx="1194312" cy="699185"/>
      </dsp:txXfrm>
    </dsp:sp>
    <dsp:sp modelId="{9C450430-0343-41FE-9562-4EB49D0EBC81}">
      <dsp:nvSpPr>
        <dsp:cNvPr id="0" name=""/>
        <dsp:cNvSpPr/>
      </dsp:nvSpPr>
      <dsp:spPr>
        <a:xfrm>
          <a:off x="4830324" y="285321"/>
          <a:ext cx="262417" cy="306979"/>
        </a:xfrm>
        <a:prstGeom prst="rightArrow">
          <a:avLst>
            <a:gd name="adj1" fmla="val 60000"/>
            <a:gd name="adj2" fmla="val 50000"/>
          </a:avLst>
        </a:prstGeom>
        <a:solidFill>
          <a:sysClr val="windowText" lastClr="000000">
            <a:lumMod val="50000"/>
            <a:lumOff val="50000"/>
          </a:sys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solidFill>
              <a:sysClr val="window" lastClr="FFFFFF"/>
            </a:solidFill>
            <a:latin typeface="Calibri"/>
            <a:ea typeface="宋体"/>
            <a:cs typeface="+mn-cs"/>
          </a:endParaRPr>
        </a:p>
      </dsp:txBody>
      <dsp:txXfrm>
        <a:off x="4830324" y="346717"/>
        <a:ext cx="183692" cy="184187"/>
      </dsp:txXfrm>
    </dsp:sp>
    <dsp:sp modelId="{E0386D41-D10C-4BEA-BE97-D6BEDA04FF0F}">
      <dsp:nvSpPr>
        <dsp:cNvPr id="0" name=""/>
        <dsp:cNvSpPr/>
      </dsp:nvSpPr>
      <dsp:spPr>
        <a:xfrm>
          <a:off x="5201670" y="67465"/>
          <a:ext cx="1237818" cy="742691"/>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ysClr val="window" lastClr="FFFFFF"/>
              </a:solidFill>
              <a:latin typeface="微软雅黑" panose="020B0503020204020204" pitchFamily="34" charset="-122"/>
              <a:ea typeface="微软雅黑" panose="020B0503020204020204" pitchFamily="34" charset="-122"/>
              <a:cs typeface="+mn-cs"/>
            </a:rPr>
            <a:t>客户服务</a:t>
          </a:r>
          <a:endParaRPr lang="zh-CN" altLang="en-US" sz="1600"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5223423" y="89218"/>
        <a:ext cx="1194312" cy="6991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CBB20-BAC1-CF41-B012-33B1AC96AA3D}">
      <dsp:nvSpPr>
        <dsp:cNvPr id="0" name=""/>
        <dsp:cNvSpPr/>
      </dsp:nvSpPr>
      <dsp:spPr>
        <a:xfrm>
          <a:off x="397248" y="25527"/>
          <a:ext cx="1104708" cy="165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0960" rIns="60960" bIns="0" numCol="1" spcCol="1270" anchor="b" anchorCtr="0">
          <a:noAutofit/>
        </a:bodyPr>
        <a:lstStyle/>
        <a:p>
          <a:pPr lvl="0" algn="ctr" defTabSz="711200">
            <a:lnSpc>
              <a:spcPct val="90000"/>
            </a:lnSpc>
            <a:spcBef>
              <a:spcPct val="0"/>
            </a:spcBef>
            <a:spcAft>
              <a:spcPct val="35000"/>
            </a:spcAft>
          </a:pPr>
          <a:r>
            <a:rPr kumimoji="1" lang="zh-TW" altLang="en-US" sz="1600" kern="1200" dirty="0" smtClean="0">
              <a:solidFill>
                <a:srgbClr val="000000"/>
              </a:solidFill>
              <a:latin typeface="Heiti TC Light" charset="-120"/>
              <a:ea typeface="Heiti TC Light" charset="-120"/>
              <a:cs typeface="Heiti TC Light" charset="-120"/>
            </a:rPr>
            <a:t>人群团体化</a:t>
          </a:r>
          <a:endParaRPr lang="en-US" sz="1600" kern="1200" dirty="0">
            <a:latin typeface="Heiti TC Light" charset="-120"/>
            <a:ea typeface="Heiti TC Light" charset="-120"/>
            <a:cs typeface="Heiti TC Light" charset="-120"/>
          </a:endParaRPr>
        </a:p>
      </dsp:txBody>
      <dsp:txXfrm>
        <a:off x="397248" y="25527"/>
        <a:ext cx="1104708" cy="165706"/>
      </dsp:txXfrm>
    </dsp:sp>
    <dsp:sp modelId="{300FB376-EFA6-1A4B-8EC4-DE1D0E2829E4}">
      <dsp:nvSpPr>
        <dsp:cNvPr id="0" name=""/>
        <dsp:cNvSpPr/>
      </dsp:nvSpPr>
      <dsp:spPr>
        <a:xfrm>
          <a:off x="397248" y="224077"/>
          <a:ext cx="1104708" cy="110470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a:noFill/>
        </a:ln>
        <a:effectLst/>
      </dsp:spPr>
      <dsp:style>
        <a:lnRef idx="0">
          <a:scrgbClr r="0" g="0" b="0"/>
        </a:lnRef>
        <a:fillRef idx="1">
          <a:scrgbClr r="0" g="0" b="0"/>
        </a:fillRef>
        <a:effectRef idx="2">
          <a:scrgbClr r="0" g="0" b="0"/>
        </a:effectRef>
        <a:fontRef idx="minor"/>
      </dsp:style>
    </dsp:sp>
    <dsp:sp modelId="{C4521591-A632-B140-93E5-A1A22D64A7B7}">
      <dsp:nvSpPr>
        <dsp:cNvPr id="0" name=""/>
        <dsp:cNvSpPr/>
      </dsp:nvSpPr>
      <dsp:spPr>
        <a:xfrm>
          <a:off x="1618733" y="25527"/>
          <a:ext cx="1104708" cy="165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0960" rIns="60960" bIns="0" numCol="1" spcCol="1270" anchor="b" anchorCtr="0">
          <a:noAutofit/>
        </a:bodyPr>
        <a:lstStyle/>
        <a:p>
          <a:pPr lvl="0" algn="ctr" defTabSz="711200">
            <a:lnSpc>
              <a:spcPct val="90000"/>
            </a:lnSpc>
            <a:spcBef>
              <a:spcPct val="0"/>
            </a:spcBef>
            <a:spcAft>
              <a:spcPct val="35000"/>
            </a:spcAft>
          </a:pPr>
          <a:r>
            <a:rPr kumimoji="1" lang="zh-TW" altLang="en-US" sz="1600" kern="1200" dirty="0" smtClean="0">
              <a:solidFill>
                <a:srgbClr val="000000"/>
              </a:solidFill>
              <a:latin typeface="Heiti TC Light" charset="-120"/>
              <a:ea typeface="Heiti TC Light" charset="-120"/>
              <a:cs typeface="Heiti TC Light" charset="-120"/>
            </a:rPr>
            <a:t>地区集中化</a:t>
          </a:r>
          <a:endParaRPr lang="en-US" sz="1600" kern="1200" dirty="0">
            <a:latin typeface="Heiti TC Light" charset="-120"/>
            <a:ea typeface="Heiti TC Light" charset="-120"/>
            <a:cs typeface="Heiti TC Light" charset="-120"/>
          </a:endParaRPr>
        </a:p>
      </dsp:txBody>
      <dsp:txXfrm>
        <a:off x="1618733" y="25527"/>
        <a:ext cx="1104708" cy="165706"/>
      </dsp:txXfrm>
    </dsp:sp>
    <dsp:sp modelId="{89D6B840-B86C-6948-9EF6-881698ED8A2C}">
      <dsp:nvSpPr>
        <dsp:cNvPr id="0" name=""/>
        <dsp:cNvSpPr/>
      </dsp:nvSpPr>
      <dsp:spPr>
        <a:xfrm>
          <a:off x="1618733" y="224077"/>
          <a:ext cx="1104708" cy="1104708"/>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9555" r="-4445"/>
          </a:stretch>
        </a:blipFill>
        <a:ln>
          <a:noFill/>
        </a:ln>
        <a:effectLst/>
      </dsp:spPr>
      <dsp:style>
        <a:lnRef idx="0">
          <a:scrgbClr r="0" g="0" b="0"/>
        </a:lnRef>
        <a:fillRef idx="1">
          <a:scrgbClr r="0" g="0" b="0"/>
        </a:fillRef>
        <a:effectRef idx="2">
          <a:scrgbClr r="0" g="0" b="0"/>
        </a:effectRef>
        <a:fontRef idx="minor"/>
      </dsp:style>
    </dsp:sp>
    <dsp:sp modelId="{694D3D31-08A1-A049-B86C-2EB82199C696}">
      <dsp:nvSpPr>
        <dsp:cNvPr id="0" name=""/>
        <dsp:cNvSpPr/>
      </dsp:nvSpPr>
      <dsp:spPr>
        <a:xfrm>
          <a:off x="397248" y="1439256"/>
          <a:ext cx="1104708" cy="165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0960" rIns="60960" bIns="0" numCol="1" spcCol="1270" anchor="b" anchorCtr="0">
          <a:noAutofit/>
        </a:bodyPr>
        <a:lstStyle/>
        <a:p>
          <a:pPr lvl="0" algn="ctr" defTabSz="711200">
            <a:lnSpc>
              <a:spcPct val="90000"/>
            </a:lnSpc>
            <a:spcBef>
              <a:spcPct val="0"/>
            </a:spcBef>
            <a:spcAft>
              <a:spcPct val="35000"/>
            </a:spcAft>
          </a:pPr>
          <a:r>
            <a:rPr kumimoji="1" lang="zh-TW" altLang="en-US" sz="1600" kern="1200" dirty="0" smtClean="0">
              <a:solidFill>
                <a:srgbClr val="000000"/>
              </a:solidFill>
              <a:latin typeface="Heiti TC Light" charset="-120"/>
              <a:ea typeface="Heiti TC Light" charset="-120"/>
              <a:cs typeface="Heiti TC Light" charset="-120"/>
            </a:rPr>
            <a:t>方式多样化</a:t>
          </a:r>
          <a:endParaRPr lang="en-US" sz="1600" kern="1200" dirty="0">
            <a:latin typeface="Heiti TC Light" charset="-120"/>
            <a:ea typeface="Heiti TC Light" charset="-120"/>
            <a:cs typeface="Heiti TC Light" charset="-120"/>
          </a:endParaRPr>
        </a:p>
      </dsp:txBody>
      <dsp:txXfrm>
        <a:off x="397248" y="1439256"/>
        <a:ext cx="1104708" cy="165706"/>
      </dsp:txXfrm>
    </dsp:sp>
    <dsp:sp modelId="{85B5B530-BAED-E547-82A9-E64EDDCD39DB}">
      <dsp:nvSpPr>
        <dsp:cNvPr id="0" name=""/>
        <dsp:cNvSpPr/>
      </dsp:nvSpPr>
      <dsp:spPr>
        <a:xfrm>
          <a:off x="397248" y="1637806"/>
          <a:ext cx="1104708" cy="110470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a:noFill/>
        </a:ln>
        <a:effectLst/>
      </dsp:spPr>
      <dsp:style>
        <a:lnRef idx="0">
          <a:scrgbClr r="0" g="0" b="0"/>
        </a:lnRef>
        <a:fillRef idx="1">
          <a:scrgbClr r="0" g="0" b="0"/>
        </a:fillRef>
        <a:effectRef idx="2">
          <a:scrgbClr r="0" g="0" b="0"/>
        </a:effectRef>
        <a:fontRef idx="minor"/>
      </dsp:style>
    </dsp:sp>
    <dsp:sp modelId="{9D11D218-5B3A-4B41-BD03-265F3BE673B5}">
      <dsp:nvSpPr>
        <dsp:cNvPr id="0" name=""/>
        <dsp:cNvSpPr/>
      </dsp:nvSpPr>
      <dsp:spPr>
        <a:xfrm>
          <a:off x="1618733" y="1439256"/>
          <a:ext cx="1104708" cy="165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0960" rIns="60960" bIns="0" numCol="1" spcCol="1270" anchor="b" anchorCtr="0">
          <a:noAutofit/>
        </a:bodyPr>
        <a:lstStyle/>
        <a:p>
          <a:pPr lvl="0" algn="ctr" defTabSz="711200">
            <a:lnSpc>
              <a:spcPct val="90000"/>
            </a:lnSpc>
            <a:spcBef>
              <a:spcPct val="0"/>
            </a:spcBef>
            <a:spcAft>
              <a:spcPct val="35000"/>
            </a:spcAft>
          </a:pPr>
          <a:r>
            <a:rPr kumimoji="1" lang="zh-TW" altLang="en-US" sz="1600" kern="1200" dirty="0" smtClean="0">
              <a:solidFill>
                <a:srgbClr val="000000"/>
              </a:solidFill>
              <a:latin typeface="Heiti TC Light" charset="-120"/>
              <a:ea typeface="Heiti TC Light" charset="-120"/>
              <a:cs typeface="Heiti TC Light" charset="-120"/>
            </a:rPr>
            <a:t>工具智能化</a:t>
          </a:r>
          <a:endParaRPr lang="en-US" sz="1600" kern="1200" dirty="0">
            <a:latin typeface="Heiti TC Light" charset="-120"/>
            <a:ea typeface="Heiti TC Light" charset="-120"/>
            <a:cs typeface="Heiti TC Light" charset="-120"/>
          </a:endParaRPr>
        </a:p>
      </dsp:txBody>
      <dsp:txXfrm>
        <a:off x="1618733" y="1439256"/>
        <a:ext cx="1104708" cy="165706"/>
      </dsp:txXfrm>
    </dsp:sp>
    <dsp:sp modelId="{157AB52C-BF98-D14D-AFEA-4363DCA9DFCA}">
      <dsp:nvSpPr>
        <dsp:cNvPr id="0" name=""/>
        <dsp:cNvSpPr/>
      </dsp:nvSpPr>
      <dsp:spPr>
        <a:xfrm>
          <a:off x="1618733" y="1637806"/>
          <a:ext cx="1104708" cy="1104708"/>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1745" t="227" r="-21745" b="227"/>
          </a:stretch>
        </a:blip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57" tIns="49528" rIns="99057" bIns="49528" numCol="1" anchor="t" anchorCtr="0" compatLnSpc="1">
            <a:prstTxWarp prst="textNoShape">
              <a:avLst/>
            </a:prstTxWarp>
          </a:bodyPr>
          <a:lstStyle>
            <a:lvl1pPr defTabSz="990600" eaLnBrk="1" hangingPunct="1">
              <a:defRPr sz="1300">
                <a:latin typeface="Arial" charset="0"/>
              </a:defRPr>
            </a:lvl1pPr>
          </a:lstStyle>
          <a:p>
            <a:pPr>
              <a:defRPr/>
            </a:pPr>
            <a:endParaRPr lang="en-US" altLang="zh-CN"/>
          </a:p>
        </p:txBody>
      </p:sp>
      <p:sp>
        <p:nvSpPr>
          <p:cNvPr id="20483" name="Rectangle 3"/>
          <p:cNvSpPr>
            <a:spLocks noGrp="1" noChangeArrowheads="1"/>
          </p:cNvSpPr>
          <p:nvPr>
            <p:ph type="dt" idx="1"/>
          </p:nvPr>
        </p:nvSpPr>
        <p:spPr bwMode="auto">
          <a:xfrm>
            <a:off x="4022725"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57" tIns="49528" rIns="99057" bIns="49528" numCol="1" anchor="t" anchorCtr="0" compatLnSpc="1">
            <a:prstTxWarp prst="textNoShape">
              <a:avLst/>
            </a:prstTxWarp>
          </a:bodyPr>
          <a:lstStyle>
            <a:lvl1pPr algn="r" defTabSz="990600" eaLnBrk="1" hangingPunct="1">
              <a:defRPr sz="1300">
                <a:latin typeface="Arial" charset="0"/>
              </a:defRPr>
            </a:lvl1pPr>
          </a:lstStyle>
          <a:p>
            <a:pPr>
              <a:defRPr/>
            </a:pPr>
            <a:endParaRPr lang="en-US" altLang="zh-CN"/>
          </a:p>
        </p:txBody>
      </p:sp>
      <p:sp>
        <p:nvSpPr>
          <p:cNvPr id="20484" name="Rectangle 4"/>
          <p:cNvSpPr>
            <a:spLocks noGrp="1" noRot="1" noChangeAspect="1" noChangeArrowheads="1" noTextEdit="1"/>
          </p:cNvSpPr>
          <p:nvPr>
            <p:ph type="sldImg" idx="2"/>
          </p:nvPr>
        </p:nvSpPr>
        <p:spPr bwMode="auto">
          <a:xfrm>
            <a:off x="992188" y="766763"/>
            <a:ext cx="5118100" cy="383857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0485" name="Rectangle 5"/>
          <p:cNvSpPr>
            <a:spLocks noGrp="1" noChangeArrowheads="1"/>
          </p:cNvSpPr>
          <p:nvPr>
            <p:ph type="body" sz="quarter" idx="3"/>
          </p:nvPr>
        </p:nvSpPr>
        <p:spPr bwMode="auto">
          <a:xfrm>
            <a:off x="709613" y="4860925"/>
            <a:ext cx="5683250"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57" tIns="49528" rIns="99057" bIns="49528"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486" name="Rectangle 6"/>
          <p:cNvSpPr>
            <a:spLocks noGrp="1" noChangeArrowheads="1"/>
          </p:cNvSpPr>
          <p:nvPr>
            <p:ph type="ftr" sz="quarter" idx="4"/>
          </p:nvPr>
        </p:nvSpPr>
        <p:spPr bwMode="auto">
          <a:xfrm>
            <a:off x="0" y="9720263"/>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57" tIns="49528" rIns="99057" bIns="49528" numCol="1" anchor="b" anchorCtr="0" compatLnSpc="1">
            <a:prstTxWarp prst="textNoShape">
              <a:avLst/>
            </a:prstTxWarp>
          </a:bodyPr>
          <a:lstStyle>
            <a:lvl1pPr defTabSz="990600" eaLnBrk="1" hangingPunct="1">
              <a:defRPr sz="1300">
                <a:latin typeface="Arial" charset="0"/>
              </a:defRPr>
            </a:lvl1pPr>
          </a:lstStyle>
          <a:p>
            <a:pPr>
              <a:defRPr/>
            </a:pPr>
            <a:endParaRPr lang="en-US" altLang="zh-CN"/>
          </a:p>
        </p:txBody>
      </p:sp>
      <p:sp>
        <p:nvSpPr>
          <p:cNvPr id="20487" name="Rectangle 7"/>
          <p:cNvSpPr>
            <a:spLocks noGrp="1" noChangeArrowheads="1"/>
          </p:cNvSpPr>
          <p:nvPr>
            <p:ph type="sldNum" sz="quarter" idx="5"/>
          </p:nvPr>
        </p:nvSpPr>
        <p:spPr bwMode="auto">
          <a:xfrm>
            <a:off x="4022725" y="9720263"/>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57" tIns="49528" rIns="99057" bIns="49528" numCol="1" anchor="b" anchorCtr="0" compatLnSpc="1">
            <a:prstTxWarp prst="textNoShape">
              <a:avLst/>
            </a:prstTxWarp>
          </a:bodyPr>
          <a:lstStyle>
            <a:lvl1pPr algn="r" defTabSz="990600" eaLnBrk="1" hangingPunct="1">
              <a:defRPr sz="1300">
                <a:latin typeface="Arial" charset="0"/>
              </a:defRPr>
            </a:lvl1pPr>
          </a:lstStyle>
          <a:p>
            <a:pPr>
              <a:defRPr/>
            </a:pPr>
            <a:fld id="{7482E27D-3C1B-C448-BE49-4398B92E9F9A}" type="slidenum">
              <a:rPr lang="en-US" altLang="zh-CN"/>
              <a:pPr>
                <a:defRPr/>
              </a:pPr>
              <a:t>‹#›</a:t>
            </a:fld>
            <a:endParaRPr lang="en-US" altLang="zh-CN"/>
          </a:p>
        </p:txBody>
      </p:sp>
    </p:spTree>
    <p:extLst>
      <p:ext uri="{BB962C8B-B14F-4D97-AF65-F5344CB8AC3E}">
        <p14:creationId xmlns:p14="http://schemas.microsoft.com/office/powerpoint/2010/main" val="5270951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5108959-E680-944B-8006-761AB1A3FBDD}" type="slidenum">
              <a:rPr lang="en-US" altLang="zh-CN"/>
              <a:pPr>
                <a:defRPr/>
              </a:pPr>
              <a:t>1</a:t>
            </a:fld>
            <a:endParaRPr lang="en-US" altLang="zh-CN"/>
          </a:p>
        </p:txBody>
      </p:sp>
      <p:sp>
        <p:nvSpPr>
          <p:cNvPr id="1981442" name="Rectangle 2"/>
          <p:cNvSpPr>
            <a:spLocks noGrp="1" noRot="1" noChangeAspect="1" noChangeArrowheads="1" noTextEdit="1"/>
          </p:cNvSpPr>
          <p:nvPr>
            <p:ph type="sldImg"/>
          </p:nvPr>
        </p:nvSpPr>
        <p:spPr>
          <a:ln/>
        </p:spPr>
      </p:sp>
      <p:sp>
        <p:nvSpPr>
          <p:cNvPr id="1981443" name="Rectangle 3"/>
          <p:cNvSpPr>
            <a:spLocks noGrp="1" noChangeArrowheads="1"/>
          </p:cNvSpPr>
          <p:nvPr>
            <p:ph type="body" idx="1"/>
          </p:nvPr>
        </p:nvSpPr>
        <p:spPr/>
        <p:txBody>
          <a:bodyPr/>
          <a:lstStyle/>
          <a:p>
            <a:pPr eaLnBrk="1" hangingPunct="1">
              <a:defRPr/>
            </a:pPr>
            <a:endParaRPr lang="zh-CN" altLang="zh-CN" smtClean="0"/>
          </a:p>
        </p:txBody>
      </p:sp>
    </p:spTree>
    <p:extLst>
      <p:ext uri="{BB962C8B-B14F-4D97-AF65-F5344CB8AC3E}">
        <p14:creationId xmlns:p14="http://schemas.microsoft.com/office/powerpoint/2010/main" val="518427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endParaRPr kumimoji="1" lang="zh-CN" altLang="en-US"/>
          </a:p>
        </p:txBody>
      </p:sp>
      <p:sp>
        <p:nvSpPr>
          <p:cNvPr id="4" name="幻灯片编号占位符 3"/>
          <p:cNvSpPr>
            <a:spLocks noGrp="1"/>
          </p:cNvSpPr>
          <p:nvPr>
            <p:ph type="sldNum" sz="quarter" idx="5"/>
          </p:nvPr>
        </p:nvSpPr>
        <p:spPr/>
        <p:txBody>
          <a:bodyPr/>
          <a:lstStyle/>
          <a:p>
            <a:pPr>
              <a:defRPr/>
            </a:pPr>
            <a:fld id="{55DF10F6-6413-9E42-A041-904F7CE5FC9D}" type="slidenum">
              <a:rPr lang="en-US" altLang="zh-CN" smtClean="0"/>
              <a:pPr>
                <a:defRPr/>
              </a:pPr>
              <a:t>2</a:t>
            </a:fld>
            <a:endParaRPr lang="en-US" altLang="zh-CN"/>
          </a:p>
        </p:txBody>
      </p:sp>
    </p:spTree>
    <p:extLst>
      <p:ext uri="{BB962C8B-B14F-4D97-AF65-F5344CB8AC3E}">
        <p14:creationId xmlns:p14="http://schemas.microsoft.com/office/powerpoint/2010/main" val="876458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pPr>
              <a:defRPr/>
            </a:pPr>
            <a:fld id="{7482E27D-3C1B-C448-BE49-4398B92E9F9A}" type="slidenum">
              <a:rPr lang="en-US" altLang="zh-CN" smtClean="0"/>
              <a:pPr>
                <a:defRPr/>
              </a:pPr>
              <a:t>3</a:t>
            </a:fld>
            <a:endParaRPr lang="en-US" altLang="zh-CN"/>
          </a:p>
        </p:txBody>
      </p:sp>
    </p:spTree>
    <p:extLst>
      <p:ext uri="{BB962C8B-B14F-4D97-AF65-F5344CB8AC3E}">
        <p14:creationId xmlns:p14="http://schemas.microsoft.com/office/powerpoint/2010/main" val="1274817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pPr>
              <a:defRPr/>
            </a:pPr>
            <a:fld id="{7482E27D-3C1B-C448-BE49-4398B92E9F9A}" type="slidenum">
              <a:rPr lang="en-US" altLang="zh-CN" smtClean="0"/>
              <a:pPr>
                <a:defRPr/>
              </a:pPr>
              <a:t>6</a:t>
            </a:fld>
            <a:endParaRPr lang="en-US" altLang="zh-CN"/>
          </a:p>
        </p:txBody>
      </p:sp>
    </p:spTree>
    <p:extLst>
      <p:ext uri="{BB962C8B-B14F-4D97-AF65-F5344CB8AC3E}">
        <p14:creationId xmlns:p14="http://schemas.microsoft.com/office/powerpoint/2010/main" val="275172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pPr>
              <a:defRPr/>
            </a:pPr>
            <a:fld id="{7482E27D-3C1B-C448-BE49-4398B92E9F9A}" type="slidenum">
              <a:rPr lang="en-US" altLang="zh-CN" smtClean="0"/>
              <a:pPr>
                <a:defRPr/>
              </a:pPr>
              <a:t>8</a:t>
            </a:fld>
            <a:endParaRPr lang="en-US" altLang="zh-CN"/>
          </a:p>
        </p:txBody>
      </p:sp>
    </p:spTree>
    <p:extLst>
      <p:ext uri="{BB962C8B-B14F-4D97-AF65-F5344CB8AC3E}">
        <p14:creationId xmlns:p14="http://schemas.microsoft.com/office/powerpoint/2010/main" val="1920818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pPr>
              <a:defRPr/>
            </a:pPr>
            <a:fld id="{7482E27D-3C1B-C448-BE49-4398B92E9F9A}" type="slidenum">
              <a:rPr lang="en-US" altLang="zh-CN" smtClean="0"/>
              <a:pPr>
                <a:defRPr/>
              </a:pPr>
              <a:t>11</a:t>
            </a:fld>
            <a:endParaRPr lang="en-US" altLang="zh-CN"/>
          </a:p>
        </p:txBody>
      </p:sp>
    </p:spTree>
    <p:extLst>
      <p:ext uri="{BB962C8B-B14F-4D97-AF65-F5344CB8AC3E}">
        <p14:creationId xmlns:p14="http://schemas.microsoft.com/office/powerpoint/2010/main" val="127531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endParaRPr kumimoji="1" lang="zh-CN" altLang="en-US"/>
          </a:p>
        </p:txBody>
      </p:sp>
      <p:sp>
        <p:nvSpPr>
          <p:cNvPr id="4" name="幻灯片编号占位符 3"/>
          <p:cNvSpPr>
            <a:spLocks noGrp="1"/>
          </p:cNvSpPr>
          <p:nvPr>
            <p:ph type="sldNum" sz="quarter" idx="5"/>
          </p:nvPr>
        </p:nvSpPr>
        <p:spPr/>
        <p:txBody>
          <a:bodyPr/>
          <a:lstStyle/>
          <a:p>
            <a:pPr>
              <a:defRPr/>
            </a:pPr>
            <a:fld id="{F56A2133-9EE6-7440-8FF6-D49DAEB1D1FF}" type="slidenum">
              <a:rPr lang="en-US" altLang="zh-CN" smtClean="0"/>
              <a:pPr>
                <a:defRPr/>
              </a:pPr>
              <a:t>49</a:t>
            </a:fld>
            <a:endParaRPr lang="en-US" altLang="zh-CN"/>
          </a:p>
        </p:txBody>
      </p:sp>
    </p:spTree>
    <p:extLst>
      <p:ext uri="{BB962C8B-B14F-4D97-AF65-F5344CB8AC3E}">
        <p14:creationId xmlns:p14="http://schemas.microsoft.com/office/powerpoint/2010/main" val="1049002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130050" name="Rectangle 2"/>
          <p:cNvSpPr>
            <a:spLocks noGrp="1" noChangeArrowheads="1"/>
          </p:cNvSpPr>
          <p:nvPr>
            <p:ph type="ctrTitle"/>
          </p:nvPr>
        </p:nvSpPr>
        <p:spPr>
          <a:xfrm>
            <a:off x="685800" y="990600"/>
            <a:ext cx="7772400" cy="1371600"/>
          </a:xfrm>
        </p:spPr>
        <p:txBody>
          <a:bodyPr/>
          <a:lstStyle>
            <a:lvl1pPr>
              <a:defRPr sz="4000"/>
            </a:lvl1pPr>
          </a:lstStyle>
          <a:p>
            <a:pPr lvl="0"/>
            <a:r>
              <a:rPr lang="zh-CN" altLang="en-US" noProof="0" smtClean="0"/>
              <a:t>单击此处编辑母版标题样式</a:t>
            </a:r>
          </a:p>
        </p:txBody>
      </p:sp>
      <p:sp>
        <p:nvSpPr>
          <p:cNvPr id="130051" name="Rectangle 3"/>
          <p:cNvSpPr>
            <a:spLocks noGrp="1" noChangeArrowheads="1"/>
          </p:cNvSpPr>
          <p:nvPr>
            <p:ph type="subTitle" idx="1"/>
          </p:nvPr>
        </p:nvSpPr>
        <p:spPr>
          <a:xfrm>
            <a:off x="1447800" y="3429000"/>
            <a:ext cx="7010400" cy="1600200"/>
          </a:xfrm>
        </p:spPr>
        <p:txBody>
          <a:bodyPr/>
          <a:lstStyle>
            <a:lvl1pPr marL="0" indent="0">
              <a:buFont typeface="Wingdings" charset="2"/>
              <a:buNone/>
              <a:defRPr sz="2800"/>
            </a:lvl1pPr>
          </a:lstStyle>
          <a:p>
            <a:pPr lvl="0"/>
            <a:r>
              <a:rPr lang="zh-CN" altLang="en-US" noProof="0" smtClean="0"/>
              <a:t>单击此处编辑母版副标题样式</a:t>
            </a:r>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6082DBC3-58F2-9946-9F7F-FE34884A2DA3}" type="slidenum">
              <a:rPr lang="en-US" altLang="zh-CN"/>
              <a:pPr>
                <a:defRPr/>
              </a:pPr>
              <a:t>‹#›</a:t>
            </a:fld>
            <a:endParaRPr lang="en-US" altLang="zh-CN"/>
          </a:p>
        </p:txBody>
      </p:sp>
      <p:sp>
        <p:nvSpPr>
          <p:cNvPr id="8"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79889559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bg-BG" altLang="zh-CN" smtClean="0"/>
              <a:t>/49</a:t>
            </a:r>
            <a:endParaRPr lang="en-US" altLang="zh-CN"/>
          </a:p>
        </p:txBody>
      </p:sp>
      <p:sp>
        <p:nvSpPr>
          <p:cNvPr id="6"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7"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8110887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bg-BG" altLang="zh-CN" smtClean="0"/>
              <a:t>/49</a:t>
            </a:r>
            <a:endParaRPr lang="en-US" altLang="zh-CN"/>
          </a:p>
        </p:txBody>
      </p:sp>
      <p:sp>
        <p:nvSpPr>
          <p:cNvPr id="6"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7"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8904515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bg-BG" altLang="zh-CN" smtClean="0"/>
              <a:t>/49</a:t>
            </a:r>
            <a:endParaRPr lang="en-US" altLang="zh-CN" dirty="0"/>
          </a:p>
        </p:txBody>
      </p:sp>
      <p:sp>
        <p:nvSpPr>
          <p:cNvPr id="6"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7"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8914231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5"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bg-BG" altLang="zh-CN" smtClean="0"/>
              <a:t>/49</a:t>
            </a:r>
            <a:endParaRPr lang="en-US" altLang="zh-CN"/>
          </a:p>
        </p:txBody>
      </p:sp>
      <p:sp>
        <p:nvSpPr>
          <p:cNvPr id="6"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7"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20957206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43438" y="1752600"/>
            <a:ext cx="3924300" cy="4267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6"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bg-BG" altLang="zh-CN" smtClean="0"/>
              <a:t>/49</a:t>
            </a:r>
            <a:endParaRPr lang="en-US" altLang="zh-CN"/>
          </a:p>
        </p:txBody>
      </p:sp>
      <p:sp>
        <p:nvSpPr>
          <p:cNvPr id="7"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8" name="Rectangle 6"/>
          <p:cNvSpPr>
            <a:spLocks noGrp="1" noChangeArrowheads="1"/>
          </p:cNvSpPr>
          <p:nvPr>
            <p:ph type="dt" sz="half" idx="13"/>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8979222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8"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bg-BG" altLang="zh-CN" smtClean="0"/>
              <a:t>/49</a:t>
            </a:r>
            <a:endParaRPr lang="en-US" altLang="zh-CN"/>
          </a:p>
        </p:txBody>
      </p:sp>
      <p:sp>
        <p:nvSpPr>
          <p:cNvPr id="9"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10" name="Rectangle 6"/>
          <p:cNvSpPr>
            <a:spLocks noGrp="1" noChangeArrowheads="1"/>
          </p:cNvSpPr>
          <p:nvPr>
            <p:ph type="dt" sz="half" idx="13"/>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80394096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bg-BG" altLang="zh-CN" smtClean="0"/>
              <a:t>/49</a:t>
            </a:r>
            <a:endParaRPr lang="en-US" altLang="zh-CN"/>
          </a:p>
        </p:txBody>
      </p:sp>
      <p:sp>
        <p:nvSpPr>
          <p:cNvPr id="5"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6"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6616704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bg-BG" altLang="zh-CN" smtClean="0"/>
              <a:t>/49</a:t>
            </a:r>
            <a:endParaRPr lang="en-US" altLang="zh-CN"/>
          </a:p>
        </p:txBody>
      </p:sp>
      <p:sp>
        <p:nvSpPr>
          <p:cNvPr id="4"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5"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02423989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6"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bg-BG" altLang="zh-CN" smtClean="0"/>
              <a:t>/49</a:t>
            </a:r>
            <a:endParaRPr lang="en-US" altLang="zh-CN"/>
          </a:p>
        </p:txBody>
      </p:sp>
      <p:sp>
        <p:nvSpPr>
          <p:cNvPr id="7"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8" name="Rectangle 6"/>
          <p:cNvSpPr>
            <a:spLocks noGrp="1" noChangeArrowheads="1"/>
          </p:cNvSpPr>
          <p:nvPr>
            <p:ph type="dt" sz="half" idx="13"/>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7103452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6" name="Rectangle 7"/>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r>
              <a:rPr lang="bg-BG" altLang="zh-CN" smtClean="0"/>
              <a:t>/49</a:t>
            </a:r>
            <a:endParaRPr lang="en-US" altLang="zh-CN"/>
          </a:p>
        </p:txBody>
      </p:sp>
      <p:sp>
        <p:nvSpPr>
          <p:cNvPr id="7" name="Rectangle 11"/>
          <p:cNvSpPr>
            <a:spLocks noGrp="1" noChangeArrowheads="1"/>
          </p:cNvSpPr>
          <p:nvPr>
            <p:ph type="sldNum" sz="quarter" idx="12"/>
          </p:nvPr>
        </p:nvSpPr>
        <p:spPr>
          <a:ln/>
        </p:spPr>
        <p:txBody>
          <a:bodyPr/>
          <a:lstStyle>
            <a:lvl1pPr>
              <a:defRPr/>
            </a:lvl1pPr>
          </a:lstStyle>
          <a:p>
            <a:pPr>
              <a:defRPr/>
            </a:pPr>
            <a:r>
              <a:rPr lang="en-US" altLang="zh-CN"/>
              <a:t>julyedu.com</a:t>
            </a:r>
          </a:p>
        </p:txBody>
      </p:sp>
      <p:sp>
        <p:nvSpPr>
          <p:cNvPr id="8" name="Rectangle 6"/>
          <p:cNvSpPr>
            <a:spLocks noGrp="1" noChangeArrowheads="1"/>
          </p:cNvSpPr>
          <p:nvPr>
            <p:ph type="dt" sz="half" idx="13"/>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Tree>
    <p:extLst>
      <p:ext uri="{BB962C8B-B14F-4D97-AF65-F5344CB8AC3E}">
        <p14:creationId xmlns:p14="http://schemas.microsoft.com/office/powerpoint/2010/main" val="124417560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1"/>
          </a:fgClr>
          <a:bgClr>
            <a:schemeClr val="bg1"/>
          </a:bgClr>
        </a:pattFill>
        <a:effectLst/>
      </p:bgPr>
    </p:bg>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bwMode="auto">
          <a:xfrm>
            <a:off x="574675" y="304800"/>
            <a:ext cx="8001000" cy="121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29027" name="Rectangle 3"/>
          <p:cNvSpPr>
            <a:spLocks noGrp="1" noChangeArrowheads="1"/>
          </p:cNvSpPr>
          <p:nvPr>
            <p:ph type="body" idx="1"/>
          </p:nvPr>
        </p:nvSpPr>
        <p:spPr bwMode="auto">
          <a:xfrm>
            <a:off x="566738" y="1752600"/>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AutoShape 4"/>
          <p:cNvSpPr>
            <a:spLocks noChangeArrowheads="1"/>
          </p:cNvSpPr>
          <p:nvPr/>
        </p:nvSpPr>
        <p:spPr bwMode="auto">
          <a:xfrm>
            <a:off x="609600" y="1566863"/>
            <a:ext cx="7958138"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129029"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zh-CN" altLang="en-US"/>
          </a:p>
        </p:txBody>
      </p:sp>
      <p:sp>
        <p:nvSpPr>
          <p:cNvPr id="129030" name="Rectangle 6"/>
          <p:cNvSpPr>
            <a:spLocks noGrp="1" noChangeArrowheads="1"/>
          </p:cNvSpPr>
          <p:nvPr>
            <p:ph type="dt" sz="half" idx="2"/>
          </p:nvPr>
        </p:nvSpPr>
        <p:spPr bwMode="auto">
          <a:xfrm>
            <a:off x="539750"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1032" name="Picture 9" descr="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1188" y="6237288"/>
            <a:ext cx="27781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5" name="Rectangle 11"/>
          <p:cNvSpPr>
            <a:spLocks noGrp="1" noChangeArrowheads="1"/>
          </p:cNvSpPr>
          <p:nvPr>
            <p:ph type="sldNum" sz="quarter" idx="4"/>
          </p:nvPr>
        </p:nvSpPr>
        <p:spPr bwMode="auto">
          <a:xfrm>
            <a:off x="6588125" y="6237288"/>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r>
              <a:rPr lang="en-US" altLang="zh-CN"/>
              <a:t>julyedu.com</a:t>
            </a:r>
          </a:p>
        </p:txBody>
      </p:sp>
      <p:sp>
        <p:nvSpPr>
          <p:cNvPr id="2" name="页脚占位符 1"/>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bg-BG" altLang="zh-CN" smtClean="0"/>
              <a:t>/49</a:t>
            </a:r>
            <a:endParaRPr kumimoji="1" lang="zh-CN" altLang="en-US" dirty="0"/>
          </a:p>
        </p:txBody>
      </p:sp>
    </p:spTree>
  </p:cSld>
  <p:clrMap bg1="lt1" tx1="dk1" bg2="lt2" tx2="dk2" accent1="accent1" accent2="accent2" accent3="accent3" accent4="accent4" accent5="accent5" accent6="accent6" hlink="hlink" folHlink="folHlink"/>
  <p:sldLayoutIdLst>
    <p:sldLayoutId id="2147483766"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ransition>
    <p:fade/>
  </p:transition>
  <p:timing>
    <p:tnLst>
      <p:par>
        <p:cTn id="1" dur="indefinite" restart="never" nodeType="tmRoot"/>
      </p:par>
    </p:tnLst>
  </p:timing>
  <p:hf hdr="0"/>
  <p:txStyles>
    <p:titleStyle>
      <a:lvl1pPr algn="l" rtl="0" eaLnBrk="0" fontAlgn="base" hangingPunct="0">
        <a:spcBef>
          <a:spcPct val="0"/>
        </a:spcBef>
        <a:spcAft>
          <a:spcPct val="0"/>
        </a:spcAft>
        <a:defRPr sz="3800" kern="12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Times New Roman" charset="0"/>
          <a:ea typeface="黑体" charset="-122"/>
          <a:cs typeface="宋体" charset="-122"/>
        </a:defRPr>
      </a:lvl2pPr>
      <a:lvl3pPr algn="l" rtl="0" eaLnBrk="0" fontAlgn="base" hangingPunct="0">
        <a:spcBef>
          <a:spcPct val="0"/>
        </a:spcBef>
        <a:spcAft>
          <a:spcPct val="0"/>
        </a:spcAft>
        <a:defRPr sz="3800">
          <a:solidFill>
            <a:schemeClr val="tx2"/>
          </a:solidFill>
          <a:latin typeface="Times New Roman" charset="0"/>
          <a:ea typeface="黑体" charset="-122"/>
          <a:cs typeface="宋体" charset="-122"/>
        </a:defRPr>
      </a:lvl3pPr>
      <a:lvl4pPr algn="l" rtl="0" eaLnBrk="0" fontAlgn="base" hangingPunct="0">
        <a:spcBef>
          <a:spcPct val="0"/>
        </a:spcBef>
        <a:spcAft>
          <a:spcPct val="0"/>
        </a:spcAft>
        <a:defRPr sz="3800">
          <a:solidFill>
            <a:schemeClr val="tx2"/>
          </a:solidFill>
          <a:latin typeface="Times New Roman" charset="0"/>
          <a:ea typeface="黑体" charset="-122"/>
          <a:cs typeface="宋体" charset="-122"/>
        </a:defRPr>
      </a:lvl4pPr>
      <a:lvl5pPr algn="l" rtl="0" eaLnBrk="0" fontAlgn="base" hangingPunct="0">
        <a:spcBef>
          <a:spcPct val="0"/>
        </a:spcBef>
        <a:spcAft>
          <a:spcPct val="0"/>
        </a:spcAft>
        <a:defRPr sz="3800">
          <a:solidFill>
            <a:schemeClr val="tx2"/>
          </a:solidFill>
          <a:latin typeface="Times New Roman" charset="0"/>
          <a:ea typeface="黑体" charset="-122"/>
          <a:cs typeface="宋体" charset="-122"/>
        </a:defRPr>
      </a:lvl5pPr>
      <a:lvl6pPr marL="457200" algn="l" rtl="0" fontAlgn="base">
        <a:spcBef>
          <a:spcPct val="0"/>
        </a:spcBef>
        <a:spcAft>
          <a:spcPct val="0"/>
        </a:spcAft>
        <a:defRPr sz="3800">
          <a:solidFill>
            <a:schemeClr val="tx2"/>
          </a:solidFill>
          <a:latin typeface="Times New Roman" charset="0"/>
          <a:ea typeface="黑体" charset="-122"/>
          <a:cs typeface="宋体" charset="-122"/>
        </a:defRPr>
      </a:lvl6pPr>
      <a:lvl7pPr marL="914400" algn="l" rtl="0" fontAlgn="base">
        <a:spcBef>
          <a:spcPct val="0"/>
        </a:spcBef>
        <a:spcAft>
          <a:spcPct val="0"/>
        </a:spcAft>
        <a:defRPr sz="3800">
          <a:solidFill>
            <a:schemeClr val="tx2"/>
          </a:solidFill>
          <a:latin typeface="Times New Roman" charset="0"/>
          <a:ea typeface="黑体" charset="-122"/>
          <a:cs typeface="宋体" charset="-122"/>
        </a:defRPr>
      </a:lvl7pPr>
      <a:lvl8pPr marL="1371600" algn="l" rtl="0" fontAlgn="base">
        <a:spcBef>
          <a:spcPct val="0"/>
        </a:spcBef>
        <a:spcAft>
          <a:spcPct val="0"/>
        </a:spcAft>
        <a:defRPr sz="3800">
          <a:solidFill>
            <a:schemeClr val="tx2"/>
          </a:solidFill>
          <a:latin typeface="Times New Roman" charset="0"/>
          <a:ea typeface="黑体" charset="-122"/>
          <a:cs typeface="宋体" charset="-122"/>
        </a:defRPr>
      </a:lvl8pPr>
      <a:lvl9pPr marL="1828800" algn="l" rtl="0" fontAlgn="base">
        <a:spcBef>
          <a:spcPct val="0"/>
        </a:spcBef>
        <a:spcAft>
          <a:spcPct val="0"/>
        </a:spcAft>
        <a:defRPr sz="3800">
          <a:solidFill>
            <a:schemeClr val="tx2"/>
          </a:solidFill>
          <a:latin typeface="Times New Roman" charset="0"/>
          <a:ea typeface="黑体" charset="-122"/>
          <a:cs typeface="宋体" charset="-122"/>
        </a:defRPr>
      </a:lvl9pPr>
    </p:titleStyle>
    <p:body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hyperlink" Target="https://sites.google.com/site/findcommunitie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7.png"/><Relationship Id="rId1" Type="http://schemas.microsoft.com/office/2007/relationships/media" Target="../media/media1.mov"/><Relationship Id="rId2" Type="http://schemas.openxmlformats.org/officeDocument/2006/relationships/video" Target="../media/media1.mo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9.png"/><Relationship Id="rId1" Type="http://schemas.microsoft.com/office/2007/relationships/media" Target="../media/media2.mov"/><Relationship Id="rId2" Type="http://schemas.openxmlformats.org/officeDocument/2006/relationships/video" Target="../media/media2.mov"/></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0.png"/><Relationship Id="rId1" Type="http://schemas.microsoft.com/office/2007/relationships/media" Target="../media/media3.mov"/><Relationship Id="rId2" Type="http://schemas.openxmlformats.org/officeDocument/2006/relationships/video" Target="../media/media3.mov"/></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1.png"/><Relationship Id="rId1" Type="http://schemas.microsoft.com/office/2007/relationships/media" Target="../media/media4.mov"/><Relationship Id="rId2" Type="http://schemas.openxmlformats.org/officeDocument/2006/relationships/video" Target="../media/media4.mov"/></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1" Type="http://schemas.openxmlformats.org/officeDocument/2006/relationships/slideLayout" Target="../slideLayouts/slideLayout2.xml"/><Relationship Id="rId2" Type="http://schemas.openxmlformats.org/officeDocument/2006/relationships/hyperlink" Target="NUL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graph.org/python/" TargetMode="Externa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personal.umich.edu/~mejn/netdata/" TargetMode="Externa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418" name="Rectangle 2"/>
          <p:cNvSpPr>
            <a:spLocks noGrp="1" noChangeArrowheads="1"/>
          </p:cNvSpPr>
          <p:nvPr>
            <p:ph type="ctrTitle"/>
          </p:nvPr>
        </p:nvSpPr>
        <p:spPr/>
        <p:txBody>
          <a:bodyPr/>
          <a:lstStyle/>
          <a:p>
            <a:pPr eaLnBrk="1" hangingPunct="1">
              <a:defRPr/>
            </a:pPr>
            <a:r>
              <a:rPr lang="en-US" altLang="zh-CN" dirty="0" smtClean="0"/>
              <a:t>Python</a:t>
            </a:r>
            <a:r>
              <a:rPr lang="zh-CN" altLang="en-US" dirty="0" smtClean="0"/>
              <a:t>社交网络分析</a:t>
            </a:r>
            <a:r>
              <a:rPr lang="en-US" altLang="zh-CN" dirty="0" err="1" smtClean="0"/>
              <a:t>igraph</a:t>
            </a:r>
            <a:endParaRPr lang="zh-CN" altLang="en-US" dirty="0" smtClean="0"/>
          </a:p>
        </p:txBody>
      </p:sp>
      <p:sp>
        <p:nvSpPr>
          <p:cNvPr id="1980423" name="Rectangle 7"/>
          <p:cNvSpPr>
            <a:spLocks noChangeArrowheads="1"/>
          </p:cNvSpPr>
          <p:nvPr/>
        </p:nvSpPr>
        <p:spPr bwMode="auto">
          <a:xfrm>
            <a:off x="4643438" y="3933825"/>
            <a:ext cx="2449512"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lr>
                <a:schemeClr val="accent2"/>
              </a:buClr>
              <a:buFont typeface="Wingdings" charset="2"/>
              <a:defRPr sz="2800">
                <a:solidFill>
                  <a:schemeClr val="tx1"/>
                </a:solidFill>
                <a:latin typeface="Times New Roman" charset="0"/>
                <a:ea typeface="华文新魏" charset="-122"/>
              </a:defRPr>
            </a:lvl1pPr>
            <a:lvl2pPr indent="14288" algn="ctr">
              <a:spcBef>
                <a:spcPct val="20000"/>
              </a:spcBef>
              <a:buClr>
                <a:schemeClr val="accent2"/>
              </a:buClr>
              <a:buFont typeface="Wingdings" charset="2"/>
              <a:defRPr sz="2600">
                <a:solidFill>
                  <a:schemeClr val="tx1"/>
                </a:solidFill>
                <a:latin typeface="Times New Roman" charset="0"/>
                <a:ea typeface="华文新魏" charset="-122"/>
              </a:defRPr>
            </a:lvl2pPr>
            <a:lvl3pPr marL="909638" algn="ctr">
              <a:spcBef>
                <a:spcPct val="20000"/>
              </a:spcBef>
              <a:buClr>
                <a:schemeClr val="accent2"/>
              </a:buClr>
              <a:buFont typeface="Wingdings" charset="2"/>
              <a:defRPr sz="2300">
                <a:solidFill>
                  <a:schemeClr val="tx1"/>
                </a:solidFill>
                <a:latin typeface="Times New Roman" charset="0"/>
                <a:ea typeface="华文新魏" charset="-122"/>
              </a:defRPr>
            </a:lvl3pPr>
            <a:lvl4pPr marL="1306513" algn="ctr">
              <a:spcBef>
                <a:spcPct val="20000"/>
              </a:spcBef>
              <a:buClr>
                <a:schemeClr val="accent2"/>
              </a:buClr>
              <a:buFont typeface="Wingdings" charset="2"/>
              <a:defRPr sz="2000">
                <a:solidFill>
                  <a:schemeClr val="tx1"/>
                </a:solidFill>
                <a:latin typeface="Times New Roman" charset="0"/>
                <a:ea typeface="华文新魏" charset="-122"/>
              </a:defRPr>
            </a:lvl4pPr>
            <a:lvl5pPr marL="1695450" algn="ctr">
              <a:spcBef>
                <a:spcPct val="25000"/>
              </a:spcBef>
              <a:buClr>
                <a:schemeClr val="accent2"/>
              </a:buClr>
              <a:buFont typeface="Wingdings" charset="2"/>
              <a:defRPr sz="2000">
                <a:solidFill>
                  <a:schemeClr val="tx1"/>
                </a:solidFill>
                <a:latin typeface="Times New Roman" charset="0"/>
                <a:ea typeface="华文新魏" charset="-122"/>
              </a:defRPr>
            </a:lvl5pPr>
            <a:lvl6pPr marL="2152650" algn="ctr" fontAlgn="base">
              <a:spcBef>
                <a:spcPct val="25000"/>
              </a:spcBef>
              <a:spcAft>
                <a:spcPct val="0"/>
              </a:spcAft>
              <a:buClr>
                <a:schemeClr val="accent2"/>
              </a:buClr>
              <a:buFont typeface="Wingdings" charset="2"/>
              <a:defRPr sz="2000">
                <a:solidFill>
                  <a:schemeClr val="tx1"/>
                </a:solidFill>
                <a:latin typeface="Times New Roman" charset="0"/>
                <a:ea typeface="华文新魏" charset="-122"/>
              </a:defRPr>
            </a:lvl6pPr>
            <a:lvl7pPr marL="2609850" algn="ctr" fontAlgn="base">
              <a:spcBef>
                <a:spcPct val="25000"/>
              </a:spcBef>
              <a:spcAft>
                <a:spcPct val="0"/>
              </a:spcAft>
              <a:buClr>
                <a:schemeClr val="accent2"/>
              </a:buClr>
              <a:buFont typeface="Wingdings" charset="2"/>
              <a:defRPr sz="2000">
                <a:solidFill>
                  <a:schemeClr val="tx1"/>
                </a:solidFill>
                <a:latin typeface="Times New Roman" charset="0"/>
                <a:ea typeface="华文新魏" charset="-122"/>
              </a:defRPr>
            </a:lvl7pPr>
            <a:lvl8pPr marL="3067050" algn="ctr" fontAlgn="base">
              <a:spcBef>
                <a:spcPct val="25000"/>
              </a:spcBef>
              <a:spcAft>
                <a:spcPct val="0"/>
              </a:spcAft>
              <a:buClr>
                <a:schemeClr val="accent2"/>
              </a:buClr>
              <a:buFont typeface="Wingdings" charset="2"/>
              <a:defRPr sz="2000">
                <a:solidFill>
                  <a:schemeClr val="tx1"/>
                </a:solidFill>
                <a:latin typeface="Times New Roman" charset="0"/>
                <a:ea typeface="华文新魏" charset="-122"/>
              </a:defRPr>
            </a:lvl8pPr>
            <a:lvl9pPr marL="3524250" algn="ctr" fontAlgn="base">
              <a:spcBef>
                <a:spcPct val="25000"/>
              </a:spcBef>
              <a:spcAft>
                <a:spcPct val="0"/>
              </a:spcAft>
              <a:buClr>
                <a:schemeClr val="accent2"/>
              </a:buClr>
              <a:buFont typeface="Wingdings" charset="2"/>
              <a:defRPr sz="2000">
                <a:solidFill>
                  <a:schemeClr val="tx1"/>
                </a:solidFill>
                <a:latin typeface="Times New Roman" charset="0"/>
                <a:ea typeface="华文新魏" charset="-122"/>
              </a:defRPr>
            </a:lvl9pPr>
          </a:lstStyle>
          <a:p>
            <a:pPr eaLnBrk="1" hangingPunct="1">
              <a:defRPr/>
            </a:pPr>
            <a:r>
              <a:rPr lang="zh-CN" altLang="en-US" sz="2200" smtClean="0">
                <a:latin typeface="宋体" charset="-122"/>
              </a:rPr>
              <a:t>七月在线 王博士</a:t>
            </a:r>
            <a:endParaRPr lang="zh-CN" altLang="en-US" sz="2200" dirty="0" smtClean="0">
              <a:latin typeface="宋体" charset="-122"/>
            </a:endParaRPr>
          </a:p>
        </p:txBody>
      </p:sp>
      <p:sp>
        <p:nvSpPr>
          <p:cNvPr id="1980425" name="Text Box 9"/>
          <p:cNvSpPr txBox="1">
            <a:spLocks noChangeArrowheads="1"/>
          </p:cNvSpPr>
          <p:nvPr/>
        </p:nvSpPr>
        <p:spPr bwMode="auto">
          <a:xfrm>
            <a:off x="4643438" y="4616450"/>
            <a:ext cx="2305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zh-CN" sz="2400" dirty="0">
                <a:latin typeface="Times New Roman" charset="0"/>
                <a:ea typeface="华文新魏" charset="-122"/>
              </a:rPr>
              <a:t>2016</a:t>
            </a:r>
            <a:r>
              <a:rPr lang="zh-CN" altLang="en-US" sz="2400" dirty="0">
                <a:latin typeface="Times New Roman" charset="0"/>
                <a:ea typeface="华文新魏" charset="-122"/>
              </a:rPr>
              <a:t>年</a:t>
            </a:r>
            <a:r>
              <a:rPr lang="en-US" altLang="zh-CN" sz="2400" dirty="0">
                <a:latin typeface="Times New Roman" charset="0"/>
                <a:ea typeface="华文新魏" charset="-122"/>
              </a:rPr>
              <a:t>9</a:t>
            </a:r>
            <a:r>
              <a:rPr lang="zh-CN" altLang="en-US" sz="2400" dirty="0" smtClean="0">
                <a:latin typeface="Times New Roman" charset="0"/>
                <a:ea typeface="华文新魏" charset="-122"/>
              </a:rPr>
              <a:t>月</a:t>
            </a:r>
            <a:r>
              <a:rPr lang="en-US" altLang="zh-CN" sz="2400" dirty="0" smtClean="0">
                <a:latin typeface="Times New Roman" charset="0"/>
                <a:ea typeface="华文新魏" charset="-122"/>
              </a:rPr>
              <a:t>25</a:t>
            </a:r>
            <a:r>
              <a:rPr lang="zh-CN" altLang="en-US" sz="2400" dirty="0" smtClean="0">
                <a:latin typeface="Times New Roman" charset="0"/>
                <a:ea typeface="华文新魏" charset="-122"/>
              </a:rPr>
              <a:t>日</a:t>
            </a:r>
            <a:endParaRPr lang="zh-CN" altLang="en-US" sz="2400" dirty="0">
              <a:latin typeface="Times New Roman" charset="0"/>
              <a:ea typeface="华文新魏" charset="-122"/>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kumimoji="1" lang="zh-CN" altLang="en-US" dirty="0" smtClean="0"/>
              <a:t>社交网络算法</a:t>
            </a:r>
            <a:r>
              <a:rPr kumimoji="1" lang="zh-CN" altLang="en-US" dirty="0">
                <a:latin typeface="+mj-ea"/>
              </a:rPr>
              <a:t>－</a:t>
            </a:r>
            <a:r>
              <a:rPr kumimoji="1" lang="zh-CN" altLang="en-US" dirty="0" smtClean="0"/>
              <a:t>分析指标</a:t>
            </a:r>
          </a:p>
        </p:txBody>
      </p:sp>
      <p:sp>
        <p:nvSpPr>
          <p:cNvPr id="3" name="内容占位符 2"/>
          <p:cNvSpPr>
            <a:spLocks noGrp="1"/>
          </p:cNvSpPr>
          <p:nvPr>
            <p:ph idx="1"/>
          </p:nvPr>
        </p:nvSpPr>
        <p:spPr>
          <a:xfrm>
            <a:off x="566738" y="1752600"/>
            <a:ext cx="8001000" cy="4492625"/>
          </a:xfrm>
        </p:spPr>
        <p:txBody>
          <a:bodyPr/>
          <a:lstStyle/>
          <a:p>
            <a:pPr eaLnBrk="1" hangingPunct="1">
              <a:defRPr/>
            </a:pPr>
            <a:r>
              <a:rPr lang="zh-CN" altLang="zh-CN" sz="2400" dirty="0" smtClean="0"/>
              <a:t>一个具体的网络可抽象为一个由节点（</a:t>
            </a:r>
            <a:r>
              <a:rPr lang="en-US" altLang="zh-CN" sz="2400" dirty="0" smtClean="0"/>
              <a:t>vertex</a:t>
            </a:r>
            <a:r>
              <a:rPr lang="zh-CN" altLang="zh-CN" sz="2400" dirty="0" smtClean="0"/>
              <a:t>或</a:t>
            </a:r>
            <a:r>
              <a:rPr lang="en-US" altLang="zh-CN" sz="2400" dirty="0" smtClean="0"/>
              <a:t>node</a:t>
            </a:r>
            <a:r>
              <a:rPr lang="zh-CN" altLang="zh-CN" sz="2400" dirty="0" smtClean="0"/>
              <a:t>）集合</a:t>
            </a:r>
            <a:r>
              <a:rPr lang="en-US" altLang="zh-CN" sz="2400" dirty="0" smtClean="0"/>
              <a:t>V</a:t>
            </a:r>
            <a:r>
              <a:rPr lang="zh-CN" altLang="zh-CN" sz="2400" dirty="0" smtClean="0"/>
              <a:t>和边（</a:t>
            </a:r>
            <a:r>
              <a:rPr lang="en-US" altLang="zh-CN" sz="2400" dirty="0" smtClean="0"/>
              <a:t>edge</a:t>
            </a:r>
            <a:r>
              <a:rPr lang="zh-CN" altLang="zh-CN" sz="2400" dirty="0" smtClean="0"/>
              <a:t>）集合</a:t>
            </a:r>
            <a:r>
              <a:rPr lang="en-US" altLang="zh-CN" sz="2400" dirty="0" smtClean="0"/>
              <a:t>E</a:t>
            </a:r>
            <a:r>
              <a:rPr lang="zh-CN" altLang="zh-CN" sz="2400" dirty="0" smtClean="0"/>
              <a:t>组成的图</a:t>
            </a:r>
            <a:r>
              <a:rPr lang="en-US" altLang="zh-CN" sz="2400" dirty="0" smtClean="0"/>
              <a:t>G = (V, E)</a:t>
            </a:r>
            <a:r>
              <a:rPr lang="zh-CN" altLang="zh-CN" sz="2400" dirty="0" smtClean="0"/>
              <a:t>，节点数记为</a:t>
            </a:r>
            <a:r>
              <a:rPr lang="en-US" altLang="zh-CN" sz="2400" dirty="0" smtClean="0"/>
              <a:t>n = |V|</a:t>
            </a:r>
            <a:r>
              <a:rPr lang="zh-CN" altLang="zh-CN" sz="2400" dirty="0" smtClean="0"/>
              <a:t>，边数记为</a:t>
            </a:r>
            <a:r>
              <a:rPr lang="en-US" altLang="zh-CN" sz="2400" dirty="0" smtClean="0"/>
              <a:t>m = |E|</a:t>
            </a:r>
            <a:r>
              <a:rPr lang="zh-CN" altLang="zh-CN" sz="2400" dirty="0" smtClean="0"/>
              <a:t>。 </a:t>
            </a:r>
            <a:endParaRPr lang="en-US" altLang="zh-CN" sz="2400" dirty="0" smtClean="0"/>
          </a:p>
          <a:p>
            <a:pPr eaLnBrk="1" hangingPunct="1">
              <a:defRPr/>
            </a:pPr>
            <a:r>
              <a:rPr lang="zh-CN" altLang="en-US" sz="2400" dirty="0" smtClean="0"/>
              <a:t>衡量指标：</a:t>
            </a:r>
          </a:p>
          <a:p>
            <a:pPr lvl="1" eaLnBrk="1" hangingPunct="1">
              <a:defRPr/>
            </a:pPr>
            <a:r>
              <a:rPr lang="zh-CN" altLang="en-US" sz="2000" dirty="0" smtClean="0"/>
              <a:t>度（</a:t>
            </a:r>
            <a:r>
              <a:rPr lang="en-US" altLang="zh-CN" sz="2000" dirty="0" smtClean="0"/>
              <a:t>degree</a:t>
            </a:r>
            <a:r>
              <a:rPr lang="zh-CN" altLang="en-US" sz="2000" dirty="0" smtClean="0"/>
              <a:t>）</a:t>
            </a:r>
          </a:p>
          <a:p>
            <a:pPr lvl="1" eaLnBrk="1" hangingPunct="1">
              <a:defRPr/>
            </a:pPr>
            <a:r>
              <a:rPr lang="zh-CN" altLang="en-US" sz="2000" dirty="0" smtClean="0"/>
              <a:t>密度（</a:t>
            </a:r>
            <a:r>
              <a:rPr lang="en-US" altLang="zh-CN" sz="2000" dirty="0" smtClean="0"/>
              <a:t>density</a:t>
            </a:r>
            <a:r>
              <a:rPr lang="zh-CN" altLang="en-US" sz="2000" dirty="0" smtClean="0"/>
              <a:t>）</a:t>
            </a:r>
          </a:p>
          <a:p>
            <a:pPr lvl="1" eaLnBrk="1" hangingPunct="1">
              <a:defRPr/>
            </a:pPr>
            <a:r>
              <a:rPr lang="zh-CN" altLang="en-US" sz="2000" dirty="0" smtClean="0"/>
              <a:t>团（</a:t>
            </a:r>
            <a:r>
              <a:rPr lang="en-US" altLang="zh-CN" sz="2000" dirty="0" smtClean="0"/>
              <a:t>clique</a:t>
            </a:r>
            <a:r>
              <a:rPr lang="zh-CN" altLang="en-US" sz="2000" dirty="0" smtClean="0"/>
              <a:t>）</a:t>
            </a:r>
          </a:p>
          <a:p>
            <a:pPr lvl="1" eaLnBrk="1" hangingPunct="1">
              <a:defRPr/>
            </a:pPr>
            <a:r>
              <a:rPr lang="zh-CN" altLang="en-US" sz="2000" dirty="0" smtClean="0"/>
              <a:t>度中心性（</a:t>
            </a:r>
            <a:r>
              <a:rPr lang="en-US" altLang="zh-CN" sz="2000" dirty="0" smtClean="0"/>
              <a:t>degree</a:t>
            </a:r>
            <a:r>
              <a:rPr lang="zh-CN" altLang="en-US" sz="2000" dirty="0" smtClean="0"/>
              <a:t> </a:t>
            </a:r>
            <a:r>
              <a:rPr lang="en-US" altLang="zh-CN" sz="2000" dirty="0" smtClean="0"/>
              <a:t>centrality</a:t>
            </a:r>
            <a:r>
              <a:rPr lang="zh-CN" altLang="en-US" sz="2000" dirty="0" smtClean="0"/>
              <a:t>）</a:t>
            </a:r>
          </a:p>
          <a:p>
            <a:pPr lvl="1" eaLnBrk="1" hangingPunct="1">
              <a:defRPr/>
            </a:pPr>
            <a:r>
              <a:rPr lang="zh-CN" altLang="en-US" sz="2000" dirty="0" smtClean="0"/>
              <a:t>紧密中心性（</a:t>
            </a:r>
            <a:r>
              <a:rPr lang="en-US" altLang="zh-CN" sz="2000" dirty="0" smtClean="0"/>
              <a:t>closeness</a:t>
            </a:r>
            <a:r>
              <a:rPr lang="zh-CN" altLang="en-US" sz="2000" dirty="0" smtClean="0"/>
              <a:t> </a:t>
            </a:r>
            <a:r>
              <a:rPr lang="en-US" altLang="zh-CN" sz="2000" dirty="0" smtClean="0"/>
              <a:t>centrality</a:t>
            </a:r>
            <a:r>
              <a:rPr lang="zh-CN" altLang="en-US" sz="2000" dirty="0" smtClean="0"/>
              <a:t>）</a:t>
            </a:r>
          </a:p>
          <a:p>
            <a:pPr lvl="1" eaLnBrk="1" hangingPunct="1">
              <a:defRPr/>
            </a:pPr>
            <a:r>
              <a:rPr lang="zh-CN" altLang="en-US" sz="2000" dirty="0" smtClean="0"/>
              <a:t>介数中心性（</a:t>
            </a:r>
            <a:r>
              <a:rPr lang="en-US" altLang="zh-CN" sz="2000" dirty="0" err="1" smtClean="0"/>
              <a:t>betweenness</a:t>
            </a:r>
            <a:r>
              <a:rPr lang="zh-CN" altLang="en-US" sz="2000" dirty="0" smtClean="0"/>
              <a:t> </a:t>
            </a:r>
            <a:r>
              <a:rPr lang="en-US" altLang="zh-CN" sz="2000" dirty="0" smtClean="0"/>
              <a:t>centrality</a:t>
            </a:r>
            <a:r>
              <a:rPr lang="zh-CN" altLang="en-US" sz="2000" dirty="0" smtClean="0"/>
              <a:t>）</a:t>
            </a:r>
          </a:p>
          <a:p>
            <a:pPr lvl="1" eaLnBrk="1" hangingPunct="1">
              <a:defRPr/>
            </a:pPr>
            <a:r>
              <a:rPr lang="zh-CN" altLang="en-US" sz="2000" dirty="0" smtClean="0"/>
              <a:t>聚集系数（</a:t>
            </a:r>
            <a:r>
              <a:rPr lang="en-US" altLang="zh-CN" sz="2000" dirty="0" smtClean="0"/>
              <a:t>clustering</a:t>
            </a:r>
            <a:r>
              <a:rPr lang="zh-CN" altLang="en-US" sz="2000" dirty="0" smtClean="0"/>
              <a:t> </a:t>
            </a:r>
            <a:r>
              <a:rPr lang="en-US" altLang="zh-CN" sz="2000" dirty="0" smtClean="0"/>
              <a:t>coefficient</a:t>
            </a:r>
            <a:r>
              <a:rPr lang="zh-CN" altLang="en-US" sz="2000" dirty="0" smtClean="0"/>
              <a:t>）</a:t>
            </a:r>
          </a:p>
          <a:p>
            <a:pPr lvl="1" eaLnBrk="1" hangingPunct="1">
              <a:defRPr/>
            </a:pPr>
            <a:endParaRPr lang="en-US" altLang="zh-CN" sz="1600" dirty="0" smtClean="0"/>
          </a:p>
        </p:txBody>
      </p:sp>
      <p:sp>
        <p:nvSpPr>
          <p:cNvPr id="6" name="幻灯片编号占位符 5"/>
          <p:cNvSpPr>
            <a:spLocks noGrp="1"/>
          </p:cNvSpPr>
          <p:nvPr>
            <p:ph type="sldNum" sz="quarter" idx="12"/>
          </p:nvPr>
        </p:nvSpPr>
        <p:spPr/>
        <p:txBody>
          <a:bodyPr/>
          <a:lstStyle/>
          <a:p>
            <a:pPr>
              <a:defRPr/>
            </a:pPr>
            <a:r>
              <a:rPr lang="en-US" altLang="zh-CN"/>
              <a:t>julyedu.com</a:t>
            </a:r>
          </a:p>
        </p:txBody>
      </p:sp>
      <p:sp>
        <p:nvSpPr>
          <p:cNvPr id="7"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8" name="页脚占位符 7"/>
          <p:cNvSpPr>
            <a:spLocks noGrp="1"/>
          </p:cNvSpPr>
          <p:nvPr>
            <p:ph type="ftr" sz="quarter" idx="11"/>
          </p:nvPr>
        </p:nvSpPr>
        <p:spPr/>
        <p:txBody>
          <a:bodyPr/>
          <a:lstStyle/>
          <a:p>
            <a:pPr>
              <a:defRPr/>
            </a:pPr>
            <a:fld id="{600193E6-8E15-CF45-8ED2-42032D855225}" type="slidenum">
              <a:rPr lang="bg-BG" altLang="zh-CN" smtClean="0"/>
              <a:t>10</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度</a:t>
            </a:r>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0244" y="4293096"/>
            <a:ext cx="3571627" cy="182629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346" y="1716190"/>
            <a:ext cx="7884368" cy="2159413"/>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346" y="3935066"/>
            <a:ext cx="4597631" cy="2811908"/>
          </a:xfrm>
          <a:prstGeom prst="rect">
            <a:avLst/>
          </a:prstGeom>
        </p:spPr>
      </p:pic>
      <p:sp>
        <p:nvSpPr>
          <p:cNvPr id="12" name="页脚占位符 11"/>
          <p:cNvSpPr>
            <a:spLocks noGrp="1"/>
          </p:cNvSpPr>
          <p:nvPr>
            <p:ph type="ftr" sz="quarter" idx="11"/>
          </p:nvPr>
        </p:nvSpPr>
        <p:spPr/>
        <p:txBody>
          <a:bodyPr/>
          <a:lstStyle/>
          <a:p>
            <a:pPr>
              <a:defRPr/>
            </a:pPr>
            <a:fld id="{EA5E9704-55EA-5248-9C56-247A4F495573}" type="slidenum">
              <a:rPr lang="bg-BG" altLang="zh-CN" smtClean="0"/>
              <a:t>11</a:t>
            </a:fld>
            <a:r>
              <a:rPr lang="bg-BG" altLang="zh-CN" dirty="0" smtClean="0"/>
              <a:t>/49</a:t>
            </a:r>
            <a:endParaRPr lang="en-US" altLang="zh-CN" dirty="0"/>
          </a:p>
        </p:txBody>
      </p:sp>
    </p:spTree>
    <p:extLst>
      <p:ext uri="{BB962C8B-B14F-4D97-AF65-F5344CB8AC3E}">
        <p14:creationId xmlns:p14="http://schemas.microsoft.com/office/powerpoint/2010/main" val="90336389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紧密中心性（</a:t>
            </a:r>
            <a:r>
              <a:rPr kumimoji="1" lang="en-US" altLang="zh-CN" dirty="0"/>
              <a:t>closeness centrality</a:t>
            </a:r>
            <a:r>
              <a:rPr kumimoji="1" lang="zh-CN" altLang="en-US" dirty="0"/>
              <a:t>）</a:t>
            </a: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8" y="1745456"/>
            <a:ext cx="4458418" cy="4267200"/>
          </a:xfrm>
        </p:spPr>
      </p:pic>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3"/>
          <a:stretch>
            <a:fillRect/>
          </a:stretch>
        </p:blipFill>
        <p:spPr>
          <a:xfrm>
            <a:off x="5868144" y="3116742"/>
            <a:ext cx="2304257" cy="985901"/>
          </a:xfrm>
          <a:prstGeom prst="rect">
            <a:avLst/>
          </a:prstGeom>
        </p:spPr>
      </p:pic>
      <p:sp>
        <p:nvSpPr>
          <p:cNvPr id="8" name="内容占位符 2"/>
          <p:cNvSpPr txBox="1">
            <a:spLocks/>
          </p:cNvSpPr>
          <p:nvPr/>
        </p:nvSpPr>
        <p:spPr bwMode="auto">
          <a:xfrm>
            <a:off x="5163225" y="1647347"/>
            <a:ext cx="3427338" cy="1342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1" hangingPunct="1">
              <a:defRPr/>
            </a:pPr>
            <a:r>
              <a:rPr lang="zh-CN" altLang="en-US" sz="2400" smtClean="0"/>
              <a:t>某个节点到达其他节点的难易程度，也就是其他所有结点距离的平均值的倒数。</a:t>
            </a:r>
            <a:endParaRPr lang="en-US" altLang="zh-CN" sz="2400" dirty="0" smtClean="0"/>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458" y="4211716"/>
            <a:ext cx="3571627" cy="1826297"/>
          </a:xfrm>
          <a:prstGeom prst="rect">
            <a:avLst/>
          </a:prstGeom>
        </p:spPr>
      </p:pic>
      <p:sp>
        <p:nvSpPr>
          <p:cNvPr id="12" name="页脚占位符 11"/>
          <p:cNvSpPr>
            <a:spLocks noGrp="1"/>
          </p:cNvSpPr>
          <p:nvPr>
            <p:ph type="ftr" sz="quarter" idx="11"/>
          </p:nvPr>
        </p:nvSpPr>
        <p:spPr/>
        <p:txBody>
          <a:bodyPr/>
          <a:lstStyle/>
          <a:p>
            <a:pPr>
              <a:defRPr/>
            </a:pPr>
            <a:fld id="{500ADDC7-ECB0-7E41-AB18-A939E7017197}" type="slidenum">
              <a:rPr lang="bg-BG" altLang="zh-CN" smtClean="0"/>
              <a:t>12</a:t>
            </a:fld>
            <a:r>
              <a:rPr lang="bg-BG" altLang="zh-CN" dirty="0" smtClean="0"/>
              <a:t>/49</a:t>
            </a:r>
            <a:endParaRPr lang="en-US" altLang="zh-CN" dirty="0"/>
          </a:p>
        </p:txBody>
      </p:sp>
    </p:spTree>
    <p:extLst>
      <p:ext uri="{BB962C8B-B14F-4D97-AF65-F5344CB8AC3E}">
        <p14:creationId xmlns:p14="http://schemas.microsoft.com/office/powerpoint/2010/main" val="116297997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紧密中心性（</a:t>
            </a:r>
            <a:r>
              <a:rPr kumimoji="1" lang="en-US" altLang="zh-CN" dirty="0"/>
              <a:t>closeness centrality</a:t>
            </a:r>
            <a:r>
              <a:rPr kumimoji="1" lang="zh-CN" altLang="en-US" dirty="0"/>
              <a:t>）</a:t>
            </a:r>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080" y="1815808"/>
            <a:ext cx="5960045" cy="4113653"/>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0244" y="4293096"/>
            <a:ext cx="3571627" cy="1826297"/>
          </a:xfrm>
          <a:prstGeom prst="rect">
            <a:avLst/>
          </a:prstGeom>
        </p:spPr>
      </p:pic>
      <p:sp>
        <p:nvSpPr>
          <p:cNvPr id="14" name="页脚占位符 13"/>
          <p:cNvSpPr>
            <a:spLocks noGrp="1"/>
          </p:cNvSpPr>
          <p:nvPr>
            <p:ph type="ftr" sz="quarter" idx="11"/>
          </p:nvPr>
        </p:nvSpPr>
        <p:spPr/>
        <p:txBody>
          <a:bodyPr/>
          <a:lstStyle/>
          <a:p>
            <a:pPr>
              <a:defRPr/>
            </a:pPr>
            <a:fld id="{B9C5BD86-D02D-194E-823E-47AFB4F151E9}" type="slidenum">
              <a:rPr lang="bg-BG" altLang="zh-CN" smtClean="0"/>
              <a:t>13</a:t>
            </a:fld>
            <a:r>
              <a:rPr lang="bg-BG" altLang="zh-CN" dirty="0" smtClean="0"/>
              <a:t>/49</a:t>
            </a:r>
            <a:endParaRPr lang="en-US" altLang="zh-CN" dirty="0"/>
          </a:p>
        </p:txBody>
      </p:sp>
    </p:spTree>
    <p:extLst>
      <p:ext uri="{BB962C8B-B14F-4D97-AF65-F5344CB8AC3E}">
        <p14:creationId xmlns:p14="http://schemas.microsoft.com/office/powerpoint/2010/main" val="135769226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介数中心性（</a:t>
            </a:r>
            <a:r>
              <a:rPr kumimoji="1" lang="en-US" altLang="zh-CN" dirty="0" err="1"/>
              <a:t>betweenness</a:t>
            </a:r>
            <a:r>
              <a:rPr kumimoji="1" lang="en-US" altLang="zh-CN" dirty="0"/>
              <a:t> centrality</a:t>
            </a:r>
            <a:r>
              <a:rPr kumimoji="1" lang="zh-CN" altLang="en-US" dirty="0"/>
              <a:t>）</a:t>
            </a:r>
          </a:p>
        </p:txBody>
      </p:sp>
      <p:sp>
        <p:nvSpPr>
          <p:cNvPr id="3" name="内容占位符 2"/>
          <p:cNvSpPr>
            <a:spLocks noGrp="1"/>
          </p:cNvSpPr>
          <p:nvPr>
            <p:ph idx="1"/>
          </p:nvPr>
        </p:nvSpPr>
        <p:spPr>
          <a:xfrm>
            <a:off x="556993" y="1706078"/>
            <a:ext cx="8461821" cy="1146858"/>
          </a:xfrm>
        </p:spPr>
        <p:txBody>
          <a:bodyPr/>
          <a:lstStyle/>
          <a:p>
            <a:r>
              <a:rPr lang="zh-CN" altLang="en-US" sz="2000" dirty="0"/>
              <a:t>计算每对节点</a:t>
            </a:r>
            <a:r>
              <a:rPr lang="en-US" altLang="zh-CN" sz="2000" dirty="0" smtClean="0"/>
              <a:t>(</a:t>
            </a:r>
            <a:r>
              <a:rPr lang="en-US" altLang="zh-CN" sz="2000" dirty="0" err="1" smtClean="0"/>
              <a:t>i</a:t>
            </a:r>
            <a:r>
              <a:rPr lang="en-US" altLang="zh-CN" sz="2000" dirty="0" smtClean="0"/>
              <a:t>,</a:t>
            </a:r>
            <a:r>
              <a:rPr lang="zh-CN" altLang="en-US" sz="2000" dirty="0" smtClean="0"/>
              <a:t> </a:t>
            </a:r>
            <a:r>
              <a:rPr lang="en-US" altLang="zh-CN" sz="2000" dirty="0" smtClean="0"/>
              <a:t>j)</a:t>
            </a:r>
            <a:r>
              <a:rPr lang="zh-CN" altLang="en-US" sz="2000" dirty="0"/>
              <a:t>之间的最短路径，当然需要得到具体路径；</a:t>
            </a:r>
          </a:p>
          <a:p>
            <a:r>
              <a:rPr lang="zh-CN" altLang="en-US" sz="2000" dirty="0"/>
              <a:t>对各个节点判断该节点是否在最短路径上；</a:t>
            </a:r>
          </a:p>
          <a:p>
            <a:r>
              <a:rPr lang="zh-CN" altLang="en-US" sz="2000" dirty="0"/>
              <a:t>最后将刚刚的判断进行累加得到</a:t>
            </a:r>
            <a:r>
              <a:rPr lang="zh-CN" altLang="en-US" sz="2000" dirty="0" smtClean="0"/>
              <a:t>从</a:t>
            </a:r>
            <a:r>
              <a:rPr lang="en-US" altLang="zh-CN" sz="2000" dirty="0" err="1" smtClean="0"/>
              <a:t>i</a:t>
            </a:r>
            <a:r>
              <a:rPr lang="zh-CN" altLang="en-US" sz="2000" dirty="0" smtClean="0"/>
              <a:t>到</a:t>
            </a:r>
            <a:r>
              <a:rPr lang="en-US" altLang="zh-CN" sz="2000" dirty="0" smtClean="0"/>
              <a:t>j</a:t>
            </a:r>
            <a:r>
              <a:rPr lang="zh-CN" altLang="en-US" sz="2000" dirty="0" smtClean="0"/>
              <a:t>的</a:t>
            </a:r>
            <a:r>
              <a:rPr lang="zh-CN" altLang="en-US" sz="2000" dirty="0"/>
              <a:t>最短路径经过该节点的数量。</a:t>
            </a:r>
          </a:p>
          <a:p>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6" name="图片 5"/>
          <p:cNvPicPr>
            <a:picLocks noChangeAspect="1"/>
          </p:cNvPicPr>
          <p:nvPr/>
        </p:nvPicPr>
        <p:blipFill>
          <a:blip r:embed="rId2"/>
          <a:stretch>
            <a:fillRect/>
          </a:stretch>
        </p:blipFill>
        <p:spPr>
          <a:xfrm>
            <a:off x="3335650" y="3007495"/>
            <a:ext cx="2904505" cy="793898"/>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088" y="3982734"/>
            <a:ext cx="3571627" cy="1826297"/>
          </a:xfrm>
          <a:prstGeom prst="rect">
            <a:avLst/>
          </a:prstGeom>
        </p:spPr>
      </p:pic>
      <p:sp>
        <p:nvSpPr>
          <p:cNvPr id="13" name="页脚占位符 12"/>
          <p:cNvSpPr>
            <a:spLocks noGrp="1"/>
          </p:cNvSpPr>
          <p:nvPr>
            <p:ph type="ftr" sz="quarter" idx="11"/>
          </p:nvPr>
        </p:nvSpPr>
        <p:spPr/>
        <p:txBody>
          <a:bodyPr/>
          <a:lstStyle/>
          <a:p>
            <a:pPr>
              <a:defRPr/>
            </a:pPr>
            <a:fld id="{1B551954-59DC-F54F-B6FE-8128FFE03498}" type="slidenum">
              <a:rPr lang="bg-BG" altLang="zh-CN" smtClean="0"/>
              <a:t>14</a:t>
            </a:fld>
            <a:r>
              <a:rPr lang="bg-BG" altLang="zh-CN" dirty="0" smtClean="0"/>
              <a:t>/49</a:t>
            </a:r>
            <a:endParaRPr lang="en-US" altLang="zh-CN" dirty="0"/>
          </a:p>
        </p:txBody>
      </p:sp>
    </p:spTree>
    <p:extLst>
      <p:ext uri="{BB962C8B-B14F-4D97-AF65-F5344CB8AC3E}">
        <p14:creationId xmlns:p14="http://schemas.microsoft.com/office/powerpoint/2010/main" val="211177789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点介数</a:t>
            </a:r>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6" name="内容占位符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383050" y="1670119"/>
            <a:ext cx="3563887" cy="3291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5018662"/>
            <a:ext cx="3571627" cy="1826297"/>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616" y="1670119"/>
            <a:ext cx="5128768" cy="4012928"/>
          </a:xfrm>
          <a:prstGeom prst="rect">
            <a:avLst/>
          </a:prstGeom>
        </p:spPr>
      </p:pic>
      <p:sp>
        <p:nvSpPr>
          <p:cNvPr id="11" name="页脚占位符 10"/>
          <p:cNvSpPr>
            <a:spLocks noGrp="1"/>
          </p:cNvSpPr>
          <p:nvPr>
            <p:ph type="ftr" sz="quarter" idx="11"/>
          </p:nvPr>
        </p:nvSpPr>
        <p:spPr/>
        <p:txBody>
          <a:bodyPr/>
          <a:lstStyle/>
          <a:p>
            <a:pPr>
              <a:defRPr/>
            </a:pPr>
            <a:fld id="{7C1E27D6-DC47-2C4D-B849-1129020E1DC5}" type="slidenum">
              <a:rPr lang="bg-BG" altLang="zh-CN" smtClean="0"/>
              <a:t>15</a:t>
            </a:fld>
            <a:r>
              <a:rPr lang="bg-BG" altLang="zh-CN" dirty="0" smtClean="0"/>
              <a:t>/49</a:t>
            </a:r>
            <a:endParaRPr lang="en-US" altLang="zh-CN" dirty="0"/>
          </a:p>
        </p:txBody>
      </p:sp>
    </p:spTree>
    <p:extLst>
      <p:ext uri="{BB962C8B-B14F-4D97-AF65-F5344CB8AC3E}">
        <p14:creationId xmlns:p14="http://schemas.microsoft.com/office/powerpoint/2010/main" val="12826924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en-US" altLang="zh-CN" dirty="0" smtClean="0"/>
              <a:t>PageRank</a:t>
            </a:r>
            <a:r>
              <a:rPr kumimoji="1" lang="zh-CN" altLang="en-US" dirty="0" smtClean="0"/>
              <a:t>算法</a:t>
            </a:r>
            <a:endParaRPr kumimoji="1" lang="zh-CN" altLang="en-US" dirty="0"/>
          </a:p>
        </p:txBody>
      </p:sp>
      <p:sp>
        <p:nvSpPr>
          <p:cNvPr id="3" name="内容占位符 2"/>
          <p:cNvSpPr>
            <a:spLocks noGrp="1"/>
          </p:cNvSpPr>
          <p:nvPr>
            <p:ph idx="1"/>
          </p:nvPr>
        </p:nvSpPr>
        <p:spPr>
          <a:xfrm>
            <a:off x="566738" y="1752600"/>
            <a:ext cx="8002587" cy="4267200"/>
          </a:xfrm>
        </p:spPr>
        <p:txBody>
          <a:bodyPr/>
          <a:lstStyle/>
          <a:p>
            <a:pPr>
              <a:defRPr/>
            </a:pPr>
            <a:r>
              <a:rPr lang="zh-CN" altLang="en-US" dirty="0" smtClean="0"/>
              <a:t>思想：被大量高质量网页引用（链接）的网页也是高质量网页。</a:t>
            </a:r>
            <a:endParaRPr lang="en-US" altLang="zh-CN" dirty="0" smtClean="0"/>
          </a:p>
          <a:p>
            <a:pPr lvl="1">
              <a:defRPr/>
            </a:pPr>
            <a:r>
              <a:rPr lang="zh-CN" altLang="en-US" sz="1800" dirty="0"/>
              <a:t>例如网页</a:t>
            </a:r>
            <a:r>
              <a:rPr lang="en-US" altLang="zh-CN" sz="1800" dirty="0"/>
              <a:t>Y</a:t>
            </a:r>
            <a:r>
              <a:rPr lang="zh-CN" altLang="en-US" sz="1800" dirty="0"/>
              <a:t>被</a:t>
            </a:r>
            <a:r>
              <a:rPr lang="en-US" altLang="zh-CN" sz="1800" dirty="0"/>
              <a:t>X</a:t>
            </a:r>
            <a:r>
              <a:rPr lang="en-US" altLang="zh-CN" sz="1800" baseline="-25000" dirty="0"/>
              <a:t>1</a:t>
            </a:r>
            <a:r>
              <a:rPr lang="zh-CN" altLang="en-US" sz="1800" dirty="0"/>
              <a:t>，</a:t>
            </a:r>
            <a:r>
              <a:rPr lang="en-US" altLang="zh-CN" sz="1800" dirty="0"/>
              <a:t>X</a:t>
            </a:r>
            <a:r>
              <a:rPr lang="en-US" altLang="zh-CN" sz="1800" baseline="-25000" dirty="0"/>
              <a:t>2</a:t>
            </a:r>
            <a:r>
              <a:rPr lang="zh-CN" altLang="en-US" sz="1800" dirty="0"/>
              <a:t>，</a:t>
            </a:r>
            <a:r>
              <a:rPr lang="en-US" altLang="zh-CN" sz="1800" dirty="0"/>
              <a:t>X</a:t>
            </a:r>
            <a:r>
              <a:rPr lang="en-US" altLang="zh-CN" sz="1800" baseline="-25000" dirty="0"/>
              <a:t>3</a:t>
            </a:r>
            <a:r>
              <a:rPr lang="zh-CN" altLang="en-US" sz="1800" dirty="0"/>
              <a:t>，</a:t>
            </a:r>
            <a:r>
              <a:rPr lang="en-US" altLang="zh-CN" sz="1800" dirty="0"/>
              <a:t>X</a:t>
            </a:r>
            <a:r>
              <a:rPr lang="en-US" altLang="zh-CN" sz="1800" baseline="-25000" dirty="0"/>
              <a:t>4</a:t>
            </a:r>
            <a:r>
              <a:rPr lang="zh-CN" altLang="en-US" sz="1800" dirty="0"/>
              <a:t>四个网页所链接，且这四个网页的权重分别为</a:t>
            </a:r>
            <a:r>
              <a:rPr lang="en-US" altLang="zh-CN" sz="1800" dirty="0"/>
              <a:t>0.001</a:t>
            </a:r>
            <a:r>
              <a:rPr lang="zh-CN" altLang="en-US" sz="1800" dirty="0"/>
              <a:t>，</a:t>
            </a:r>
            <a:r>
              <a:rPr lang="en-US" altLang="zh-CN" sz="1800" dirty="0"/>
              <a:t>0.01</a:t>
            </a:r>
            <a:r>
              <a:rPr lang="zh-CN" altLang="en-US" sz="1800" dirty="0"/>
              <a:t>，</a:t>
            </a:r>
            <a:r>
              <a:rPr lang="en-US" altLang="zh-CN" sz="1800" dirty="0"/>
              <a:t>0.02</a:t>
            </a:r>
            <a:r>
              <a:rPr lang="zh-CN" altLang="en-US" sz="1800" dirty="0"/>
              <a:t>，</a:t>
            </a:r>
            <a:r>
              <a:rPr lang="en-US" altLang="zh-CN" sz="1800" dirty="0"/>
              <a:t>0.04</a:t>
            </a:r>
            <a:r>
              <a:rPr lang="zh-CN" altLang="en-US" sz="1800" dirty="0"/>
              <a:t>，则网页</a:t>
            </a:r>
            <a:r>
              <a:rPr lang="en-US" altLang="zh-CN" sz="1800" dirty="0"/>
              <a:t>Y</a:t>
            </a:r>
            <a:r>
              <a:rPr lang="zh-CN" altLang="en-US" sz="1800" dirty="0"/>
              <a:t>的</a:t>
            </a:r>
            <a:r>
              <a:rPr lang="en-US" altLang="zh-CN" sz="1800" dirty="0" smtClean="0"/>
              <a:t>Rank</a:t>
            </a:r>
            <a:r>
              <a:rPr lang="zh-CN" altLang="en-US" sz="1800" dirty="0" smtClean="0"/>
              <a:t>值</a:t>
            </a:r>
            <a:r>
              <a:rPr lang="en-US" altLang="zh-CN" sz="1800" dirty="0" smtClean="0"/>
              <a:t>=0.01+0.02+0.03+0.04=0.071</a:t>
            </a:r>
            <a:r>
              <a:rPr lang="zh-CN" altLang="en-US" sz="1800" dirty="0" smtClean="0"/>
              <a:t>。</a:t>
            </a:r>
            <a:endParaRPr kumimoji="1" lang="en-US" altLang="zh-CN" sz="2200" baseline="-25000" dirty="0" smtClean="0"/>
          </a:p>
          <a:p>
            <a:pPr>
              <a:defRPr/>
            </a:pPr>
            <a:endParaRPr kumimoji="1" lang="zh-CN" altLang="en-US" sz="2200"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grpSp>
        <p:nvGrpSpPr>
          <p:cNvPr id="9" name="组 8"/>
          <p:cNvGrpSpPr/>
          <p:nvPr/>
        </p:nvGrpSpPr>
        <p:grpSpPr>
          <a:xfrm>
            <a:off x="3121025" y="4005064"/>
            <a:ext cx="2908300" cy="1858962"/>
            <a:chOff x="3132138" y="3805238"/>
            <a:chExt cx="2908300" cy="1858962"/>
          </a:xfrm>
        </p:grpSpPr>
        <p:pic>
          <p:nvPicPr>
            <p:cNvPr id="21509"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35363" y="4221163"/>
              <a:ext cx="2079625"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75" y="3805238"/>
              <a:ext cx="1244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4902200"/>
              <a:ext cx="29083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页脚占位符 10"/>
          <p:cNvSpPr>
            <a:spLocks noGrp="1"/>
          </p:cNvSpPr>
          <p:nvPr>
            <p:ph type="ftr" sz="quarter" idx="11"/>
          </p:nvPr>
        </p:nvSpPr>
        <p:spPr/>
        <p:txBody>
          <a:bodyPr/>
          <a:lstStyle/>
          <a:p>
            <a:pPr>
              <a:defRPr/>
            </a:pPr>
            <a:fld id="{27F2800C-3C88-0148-A478-54B43CFCD3C1}" type="slidenum">
              <a:rPr lang="bg-BG" altLang="zh-CN" smtClean="0"/>
              <a:t>16</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PageRank</a:t>
            </a:r>
            <a:r>
              <a:rPr kumimoji="1" lang="zh-CN" altLang="en-US" dirty="0"/>
              <a:t>算法</a:t>
            </a:r>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4" y="1789588"/>
            <a:ext cx="5187032" cy="4241036"/>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4129573"/>
            <a:ext cx="3571627" cy="1826297"/>
          </a:xfrm>
          <a:prstGeom prst="rect">
            <a:avLst/>
          </a:prstGeom>
        </p:spPr>
      </p:pic>
      <p:sp>
        <p:nvSpPr>
          <p:cNvPr id="10" name="页脚占位符 9"/>
          <p:cNvSpPr>
            <a:spLocks noGrp="1"/>
          </p:cNvSpPr>
          <p:nvPr>
            <p:ph type="ftr" sz="quarter" idx="11"/>
          </p:nvPr>
        </p:nvSpPr>
        <p:spPr/>
        <p:txBody>
          <a:bodyPr/>
          <a:lstStyle/>
          <a:p>
            <a:pPr>
              <a:defRPr/>
            </a:pPr>
            <a:fld id="{40369C34-FAD8-174A-947B-67F12F7A27B6}" type="slidenum">
              <a:rPr lang="bg-BG" altLang="zh-CN" smtClean="0"/>
              <a:t>17</a:t>
            </a:fld>
            <a:r>
              <a:rPr lang="bg-BG" altLang="zh-CN" dirty="0" smtClean="0"/>
              <a:t>/49</a:t>
            </a:r>
            <a:endParaRPr lang="en-US" altLang="zh-CN" dirty="0"/>
          </a:p>
        </p:txBody>
      </p:sp>
    </p:spTree>
    <p:extLst>
      <p:ext uri="{BB962C8B-B14F-4D97-AF65-F5344CB8AC3E}">
        <p14:creationId xmlns:p14="http://schemas.microsoft.com/office/powerpoint/2010/main" val="7223712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kumimoji="1" lang="zh-CN" altLang="en-US" dirty="0" smtClean="0"/>
              <a:t>社区发现算法</a:t>
            </a:r>
          </a:p>
        </p:txBody>
      </p:sp>
      <p:sp>
        <p:nvSpPr>
          <p:cNvPr id="3" name="内容占位符 2"/>
          <p:cNvSpPr>
            <a:spLocks noGrp="1"/>
          </p:cNvSpPr>
          <p:nvPr>
            <p:ph idx="1"/>
          </p:nvPr>
        </p:nvSpPr>
        <p:spPr/>
        <p:txBody>
          <a:bodyPr/>
          <a:lstStyle/>
          <a:p>
            <a:pPr eaLnBrk="1" hangingPunct="1">
              <a:defRPr/>
            </a:pPr>
            <a:r>
              <a:rPr lang="zh-CN" altLang="en-US" sz="2800" dirty="0" smtClean="0"/>
              <a:t>什么是社区</a:t>
            </a:r>
            <a:r>
              <a:rPr lang="en-US" altLang="zh-CN" sz="2800" dirty="0" smtClean="0"/>
              <a:t>(community structure)</a:t>
            </a:r>
            <a:r>
              <a:rPr lang="zh-CN" altLang="en-US" sz="2800" dirty="0" smtClean="0"/>
              <a:t>？</a:t>
            </a:r>
            <a:endParaRPr lang="en-US" altLang="zh-CN" sz="2800" dirty="0" smtClean="0"/>
          </a:p>
          <a:p>
            <a:pPr lvl="1" eaLnBrk="1" hangingPunct="1">
              <a:defRPr/>
            </a:pPr>
            <a:r>
              <a:rPr lang="zh-CN" altLang="en-US" sz="2400" dirty="0" smtClean="0">
                <a:solidFill>
                  <a:srgbClr val="0365C0"/>
                </a:solidFill>
              </a:rPr>
              <a:t>同一社区内</a:t>
            </a:r>
            <a:r>
              <a:rPr lang="zh-CN" altLang="en-US" sz="2400" dirty="0" smtClean="0"/>
              <a:t>的节点与节点之间的连接很紧密，而</a:t>
            </a:r>
            <a:r>
              <a:rPr lang="zh-CN" altLang="en-US" sz="2400" dirty="0" smtClean="0">
                <a:solidFill>
                  <a:srgbClr val="0365C0"/>
                </a:solidFill>
              </a:rPr>
              <a:t>社区与社区</a:t>
            </a:r>
            <a:r>
              <a:rPr lang="zh-CN" altLang="en-US" sz="2400" dirty="0" smtClean="0"/>
              <a:t>之间的连接比较稀疏。</a:t>
            </a:r>
          </a:p>
          <a:p>
            <a:pPr eaLnBrk="1" hangingPunct="1">
              <a:defRPr/>
            </a:pPr>
            <a:endParaRPr lang="pl-PL" altLang="zh-CN" sz="2800" dirty="0" smtClean="0"/>
          </a:p>
        </p:txBody>
      </p:sp>
      <p:sp>
        <p:nvSpPr>
          <p:cNvPr id="6" name="幻灯片编号占位符 5"/>
          <p:cNvSpPr>
            <a:spLocks noGrp="1"/>
          </p:cNvSpPr>
          <p:nvPr>
            <p:ph type="sldNum" sz="quarter" idx="12"/>
          </p:nvPr>
        </p:nvSpPr>
        <p:spPr/>
        <p:txBody>
          <a:bodyPr/>
          <a:lstStyle/>
          <a:p>
            <a:pPr>
              <a:defRPr/>
            </a:pPr>
            <a:r>
              <a:rPr lang="en-US" altLang="zh-CN"/>
              <a:t>julyedu.com</a:t>
            </a:r>
          </a:p>
        </p:txBody>
      </p:sp>
      <p:pic>
        <p:nvPicPr>
          <p:cNvPr id="22532" name="QQ20131120-10@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763" y="3589338"/>
            <a:ext cx="2624137" cy="243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2533" name="pasted-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3068638"/>
            <a:ext cx="5688013"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9"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7" name="页脚占位符 6"/>
          <p:cNvSpPr>
            <a:spLocks noGrp="1"/>
          </p:cNvSpPr>
          <p:nvPr>
            <p:ph type="ftr" sz="quarter" idx="11"/>
          </p:nvPr>
        </p:nvSpPr>
        <p:spPr/>
        <p:txBody>
          <a:bodyPr/>
          <a:lstStyle/>
          <a:p>
            <a:pPr>
              <a:defRPr/>
            </a:pPr>
            <a:r>
              <a:rPr lang="en-US" altLang="zh-CN" dirty="0" smtClean="0"/>
              <a:t>18</a:t>
            </a:r>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kumimoji="1" lang="en-US" altLang="zh-CN" dirty="0" smtClean="0"/>
              <a:t>GN</a:t>
            </a:r>
            <a:r>
              <a:rPr kumimoji="1" lang="zh-CN" altLang="en-US" dirty="0" smtClean="0"/>
              <a:t>算法</a:t>
            </a:r>
          </a:p>
        </p:txBody>
      </p:sp>
      <p:sp>
        <p:nvSpPr>
          <p:cNvPr id="3" name="内容占位符 2"/>
          <p:cNvSpPr>
            <a:spLocks noGrp="1"/>
          </p:cNvSpPr>
          <p:nvPr>
            <p:ph idx="1"/>
          </p:nvPr>
        </p:nvSpPr>
        <p:spPr/>
        <p:txBody>
          <a:bodyPr/>
          <a:lstStyle/>
          <a:p>
            <a:pPr eaLnBrk="1" hangingPunct="1">
              <a:defRPr sz="1800"/>
            </a:pPr>
            <a:r>
              <a:rPr lang="zh-CN" altLang="en-US" sz="2400" dirty="0" smtClean="0"/>
              <a:t>边介数（</a:t>
            </a:r>
            <a:r>
              <a:rPr lang="en-US" altLang="zh-CN" sz="2400" dirty="0" err="1" smtClean="0"/>
              <a:t>Betweenness</a:t>
            </a:r>
            <a:r>
              <a:rPr lang="zh-CN" altLang="en-US" sz="2400" dirty="0" smtClean="0"/>
              <a:t>）</a:t>
            </a:r>
            <a:r>
              <a:rPr lang="en-US" altLang="zh-CN" sz="2400" dirty="0" smtClean="0"/>
              <a:t>: </a:t>
            </a:r>
            <a:r>
              <a:rPr lang="zh-CN" altLang="en-US" sz="2400" dirty="0" smtClean="0"/>
              <a:t>网络中经过每条边的最短路径的数目。</a:t>
            </a:r>
            <a:endParaRPr lang="en-US" altLang="zh-CN" sz="2400" dirty="0" smtClean="0"/>
          </a:p>
          <a:p>
            <a:pPr eaLnBrk="1" hangingPunct="1">
              <a:defRPr sz="1800"/>
            </a:pPr>
            <a:r>
              <a:rPr lang="en-US" altLang="zh-CN" sz="2400" dirty="0" smtClean="0"/>
              <a:t>GN</a:t>
            </a:r>
            <a:r>
              <a:rPr lang="zh-CN" altLang="en-US" sz="2400" dirty="0" smtClean="0"/>
              <a:t>算法：</a:t>
            </a:r>
            <a:endParaRPr lang="en-US" altLang="zh-CN" sz="2400" dirty="0" smtClean="0"/>
          </a:p>
          <a:p>
            <a:pPr lvl="1" eaLnBrk="1" hangingPunct="1">
              <a:defRPr sz="1800"/>
            </a:pPr>
            <a:r>
              <a:rPr lang="zh-CN" altLang="en-US" sz="2000" dirty="0" smtClean="0"/>
              <a:t>计算网络中所有边的介数</a:t>
            </a:r>
            <a:endParaRPr lang="en-US" altLang="zh-CN" sz="2000" dirty="0" smtClean="0"/>
          </a:p>
          <a:p>
            <a:pPr lvl="1" eaLnBrk="1" hangingPunct="1">
              <a:defRPr sz="1800"/>
            </a:pPr>
            <a:r>
              <a:rPr lang="zh-CN" altLang="en-US" sz="2000" dirty="0" smtClean="0"/>
              <a:t>找到介数最高的边并将它从网络中移除</a:t>
            </a:r>
            <a:endParaRPr lang="en-US" altLang="zh-CN" sz="2000" dirty="0" smtClean="0"/>
          </a:p>
          <a:p>
            <a:pPr lvl="1" eaLnBrk="1" hangingPunct="1">
              <a:defRPr sz="1800"/>
            </a:pPr>
            <a:r>
              <a:rPr lang="zh-CN" altLang="en-US" sz="2000" dirty="0" smtClean="0"/>
              <a:t>重复，直到每个节点就是一个社团为止</a:t>
            </a:r>
            <a:endParaRPr lang="en-US" altLang="zh-CN" sz="2000" dirty="0"/>
          </a:p>
        </p:txBody>
      </p:sp>
      <p:sp>
        <p:nvSpPr>
          <p:cNvPr id="6" name="幻灯片编号占位符 5"/>
          <p:cNvSpPr>
            <a:spLocks noGrp="1"/>
          </p:cNvSpPr>
          <p:nvPr>
            <p:ph type="sldNum" sz="quarter" idx="12"/>
          </p:nvPr>
        </p:nvSpPr>
        <p:spPr/>
        <p:txBody>
          <a:bodyPr/>
          <a:lstStyle/>
          <a:p>
            <a:pPr>
              <a:defRPr/>
            </a:pPr>
            <a:r>
              <a:rPr lang="en-US" altLang="zh-CN"/>
              <a:t>julyedu.com</a:t>
            </a:r>
          </a:p>
        </p:txBody>
      </p:sp>
      <p:pic>
        <p:nvPicPr>
          <p:cNvPr id="23556" name="QQ20141214-4@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975" y="4132263"/>
            <a:ext cx="3708400"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8"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7" name="页脚占位符 6"/>
          <p:cNvSpPr>
            <a:spLocks noGrp="1"/>
          </p:cNvSpPr>
          <p:nvPr>
            <p:ph type="ftr" sz="quarter" idx="11"/>
          </p:nvPr>
        </p:nvSpPr>
        <p:spPr/>
        <p:txBody>
          <a:bodyPr/>
          <a:lstStyle/>
          <a:p>
            <a:pPr>
              <a:defRPr/>
            </a:pPr>
            <a:fld id="{047F2F46-3EFB-434C-8E49-D6B0CAF2EA75}" type="slidenum">
              <a:rPr lang="bg-BG" altLang="zh-CN" smtClean="0"/>
              <a:t>19</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7" name="Rectangle 2"/>
          <p:cNvSpPr>
            <a:spLocks noGrp="1" noChangeArrowheads="1"/>
          </p:cNvSpPr>
          <p:nvPr>
            <p:ph type="title"/>
          </p:nvPr>
        </p:nvSpPr>
        <p:spPr/>
        <p:txBody>
          <a:bodyPr/>
          <a:lstStyle/>
          <a:p>
            <a:pPr eaLnBrk="1" hangingPunct="1">
              <a:defRPr/>
            </a:pPr>
            <a:r>
              <a:rPr lang="zh-CN" altLang="en-US" smtClean="0"/>
              <a:t>主要内容</a:t>
            </a:r>
          </a:p>
        </p:txBody>
      </p:sp>
      <p:sp>
        <p:nvSpPr>
          <p:cNvPr id="8" name="Rectangle 3"/>
          <p:cNvSpPr txBox="1">
            <a:spLocks noChangeArrowheads="1"/>
          </p:cNvSpPr>
          <p:nvPr/>
        </p:nvSpPr>
        <p:spPr bwMode="auto">
          <a:xfrm>
            <a:off x="566738" y="1752600"/>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1" hangingPunct="1">
              <a:defRPr/>
            </a:pPr>
            <a:r>
              <a:rPr lang="zh-CN" altLang="en-US" sz="2700" dirty="0" smtClean="0"/>
              <a:t>社交网络算法介绍</a:t>
            </a:r>
            <a:endParaRPr lang="en-US" altLang="zh-CN" sz="2700" dirty="0" smtClean="0"/>
          </a:p>
          <a:p>
            <a:pPr eaLnBrk="1" hangingPunct="1">
              <a:defRPr/>
            </a:pPr>
            <a:r>
              <a:rPr lang="zh-CN" altLang="en-US" sz="2700" dirty="0"/>
              <a:t>分析权利的游戏</a:t>
            </a:r>
            <a:r>
              <a:rPr lang="zh-CN" altLang="en-US" sz="2700" dirty="0" smtClean="0"/>
              <a:t>网络（</a:t>
            </a:r>
            <a:r>
              <a:rPr lang="en-US" altLang="zh-CN" sz="2700" dirty="0" err="1" smtClean="0"/>
              <a:t>Jupyter</a:t>
            </a:r>
            <a:r>
              <a:rPr lang="zh-CN" altLang="en-US" sz="2700" dirty="0" smtClean="0"/>
              <a:t> </a:t>
            </a:r>
            <a:r>
              <a:rPr lang="en-US" altLang="zh-CN" sz="2700" dirty="0" smtClean="0"/>
              <a:t>Notebook</a:t>
            </a:r>
            <a:r>
              <a:rPr lang="zh-CN" altLang="en-US" sz="2700" dirty="0" smtClean="0"/>
              <a:t>）</a:t>
            </a:r>
            <a:endParaRPr lang="en-US" altLang="zh-CN" sz="2700" dirty="0" smtClean="0"/>
          </a:p>
          <a:p>
            <a:pPr eaLnBrk="1" hangingPunct="1">
              <a:defRPr/>
            </a:pPr>
            <a:r>
              <a:rPr lang="zh-CN" altLang="en-US" sz="2700" dirty="0" smtClean="0"/>
              <a:t>社交网络算法在金融反欺诈中的应用</a:t>
            </a:r>
            <a:endParaRPr lang="en-US" altLang="zh-CN" sz="2700" dirty="0" smtClean="0"/>
          </a:p>
          <a:p>
            <a:pPr eaLnBrk="1" hangingPunct="1">
              <a:defRPr/>
            </a:pPr>
            <a:endParaRPr lang="en-US" altLang="zh-CN" sz="2700" dirty="0" smtClean="0"/>
          </a:p>
        </p:txBody>
      </p:sp>
      <p:sp>
        <p:nvSpPr>
          <p:cNvPr id="9"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4" name="页脚占位符 3"/>
          <p:cNvSpPr>
            <a:spLocks noGrp="1"/>
          </p:cNvSpPr>
          <p:nvPr>
            <p:ph type="ftr" sz="quarter" idx="11"/>
          </p:nvPr>
        </p:nvSpPr>
        <p:spPr/>
        <p:txBody>
          <a:bodyPr/>
          <a:lstStyle/>
          <a:p>
            <a:pPr>
              <a:defRPr/>
            </a:pPr>
            <a:r>
              <a:rPr lang="bg-BG" altLang="zh-CN"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GN</a:t>
            </a:r>
            <a:r>
              <a:rPr kumimoji="1" lang="zh-CN" altLang="en-US" dirty="0" smtClean="0"/>
              <a:t>算法</a:t>
            </a:r>
            <a:r>
              <a:rPr kumimoji="1" lang="en-US" altLang="zh-CN" dirty="0" smtClean="0"/>
              <a:t>-</a:t>
            </a:r>
            <a:r>
              <a:rPr kumimoji="1" lang="zh-CN" altLang="en-US" dirty="0" smtClean="0"/>
              <a:t>边介数</a:t>
            </a:r>
            <a:endParaRPr kumimoji="1" lang="zh-CN" alt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1770074"/>
            <a:ext cx="4785644" cy="4267200"/>
          </a:xfrm>
        </p:spPr>
      </p:pic>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8" name="QQ20141214-4@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3140968"/>
            <a:ext cx="4443313" cy="2392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1" name="页脚占位符 10"/>
          <p:cNvSpPr>
            <a:spLocks noGrp="1"/>
          </p:cNvSpPr>
          <p:nvPr>
            <p:ph type="ftr" sz="quarter" idx="11"/>
          </p:nvPr>
        </p:nvSpPr>
        <p:spPr/>
        <p:txBody>
          <a:bodyPr/>
          <a:lstStyle/>
          <a:p>
            <a:pPr>
              <a:defRPr/>
            </a:pPr>
            <a:fld id="{BAEE0001-F9F0-6B4E-8CD6-B14F0BC87931}" type="slidenum">
              <a:rPr lang="bg-BG" altLang="zh-CN" smtClean="0"/>
              <a:t>20</a:t>
            </a:fld>
            <a:r>
              <a:rPr lang="bg-BG" altLang="zh-CN" dirty="0" smtClean="0"/>
              <a:t>/49</a:t>
            </a:r>
            <a:endParaRPr lang="en-US" altLang="zh-CN" dirty="0"/>
          </a:p>
        </p:txBody>
      </p:sp>
    </p:spTree>
    <p:extLst>
      <p:ext uri="{BB962C8B-B14F-4D97-AF65-F5344CB8AC3E}">
        <p14:creationId xmlns:p14="http://schemas.microsoft.com/office/powerpoint/2010/main" val="17879872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4674" y="304800"/>
            <a:ext cx="8317805" cy="1216025"/>
          </a:xfrm>
        </p:spPr>
        <p:txBody>
          <a:bodyPr/>
          <a:lstStyle/>
          <a:p>
            <a:r>
              <a:rPr kumimoji="1" lang="en-US" altLang="zh-CN" dirty="0"/>
              <a:t>GN</a:t>
            </a:r>
            <a:r>
              <a:rPr kumimoji="1" lang="zh-CN" altLang="en-US" dirty="0" smtClean="0"/>
              <a:t>算法</a:t>
            </a:r>
            <a:r>
              <a:rPr kumimoji="1" lang="en-US" altLang="zh-CN" dirty="0" smtClean="0"/>
              <a:t>-</a:t>
            </a:r>
            <a:r>
              <a:rPr kumimoji="1" lang="en-US" altLang="zh-CN" dirty="0" err="1" smtClean="0"/>
              <a:t>community_edge_betweenness</a:t>
            </a:r>
            <a:endParaRPr kumimoji="1" lang="zh-CN" alt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8" y="1766024"/>
            <a:ext cx="6154413" cy="4267200"/>
          </a:xfrm>
        </p:spPr>
      </p:pic>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6047" y="2564904"/>
            <a:ext cx="4893685" cy="3112330"/>
          </a:xfrm>
          <a:prstGeom prst="rect">
            <a:avLst/>
          </a:prstGeom>
        </p:spPr>
      </p:pic>
      <p:sp>
        <p:nvSpPr>
          <p:cNvPr id="10" name="页脚占位符 9"/>
          <p:cNvSpPr>
            <a:spLocks noGrp="1"/>
          </p:cNvSpPr>
          <p:nvPr>
            <p:ph type="ftr" sz="quarter" idx="11"/>
          </p:nvPr>
        </p:nvSpPr>
        <p:spPr/>
        <p:txBody>
          <a:bodyPr/>
          <a:lstStyle/>
          <a:p>
            <a:pPr>
              <a:defRPr/>
            </a:pPr>
            <a:fld id="{F54C6A49-769C-2B4F-B01B-8215A784AB46}" type="slidenum">
              <a:rPr lang="bg-BG" altLang="zh-CN" smtClean="0"/>
              <a:t>21</a:t>
            </a:fld>
            <a:r>
              <a:rPr lang="bg-BG" altLang="zh-CN" dirty="0" smtClean="0"/>
              <a:t>/49</a:t>
            </a:r>
            <a:endParaRPr lang="en-US" altLang="zh-CN" dirty="0"/>
          </a:p>
        </p:txBody>
      </p:sp>
    </p:spTree>
    <p:extLst>
      <p:ext uri="{BB962C8B-B14F-4D97-AF65-F5344CB8AC3E}">
        <p14:creationId xmlns:p14="http://schemas.microsoft.com/office/powerpoint/2010/main" val="19420897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kumimoji="1" lang="zh-CN" altLang="en-US" dirty="0" smtClean="0"/>
              <a:t>社区评价指标</a:t>
            </a:r>
            <a:r>
              <a:rPr kumimoji="1" lang="en-US" altLang="zh-CN" dirty="0" smtClean="0"/>
              <a:t>-</a:t>
            </a:r>
            <a:r>
              <a:rPr kumimoji="1" lang="zh-CN" altLang="en-US" dirty="0" smtClean="0"/>
              <a:t>模块度</a:t>
            </a:r>
            <a:r>
              <a:rPr kumimoji="1" lang="en-US" altLang="zh-CN" dirty="0" smtClean="0"/>
              <a:t>Modularity</a:t>
            </a:r>
            <a:endParaRPr kumimoji="1" lang="zh-CN" altLang="en-US" dirty="0" smtClean="0"/>
          </a:p>
        </p:txBody>
      </p:sp>
      <p:sp>
        <p:nvSpPr>
          <p:cNvPr id="6" name="幻灯片编号占位符 5"/>
          <p:cNvSpPr>
            <a:spLocks noGrp="1"/>
          </p:cNvSpPr>
          <p:nvPr>
            <p:ph type="sldNum" sz="quarter" idx="12"/>
          </p:nvPr>
        </p:nvSpPr>
        <p:spPr/>
        <p:txBody>
          <a:bodyPr/>
          <a:lstStyle/>
          <a:p>
            <a:pPr>
              <a:defRPr/>
            </a:pPr>
            <a:r>
              <a:rPr lang="en-US" altLang="zh-CN"/>
              <a:t>julyedu.com</a:t>
            </a:r>
          </a:p>
        </p:txBody>
      </p:sp>
      <p:pic>
        <p:nvPicPr>
          <p:cNvPr id="24579" name="QQ20140828-5@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758950"/>
            <a:ext cx="7326312"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7"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5" name="页脚占位符 4"/>
          <p:cNvSpPr>
            <a:spLocks noGrp="1"/>
          </p:cNvSpPr>
          <p:nvPr>
            <p:ph type="ftr" sz="quarter" idx="11"/>
          </p:nvPr>
        </p:nvSpPr>
        <p:spPr/>
        <p:txBody>
          <a:bodyPr/>
          <a:lstStyle/>
          <a:p>
            <a:pPr>
              <a:defRPr/>
            </a:pPr>
            <a:fld id="{9CDFE191-36EA-7445-A68A-754471576C43}" type="slidenum">
              <a:rPr lang="bg-BG" altLang="zh-CN" smtClean="0"/>
              <a:t>22</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kumimoji="1" lang="zh-CN" altLang="en-US" dirty="0" smtClean="0"/>
              <a:t>社区评价指标</a:t>
            </a:r>
            <a:r>
              <a:rPr kumimoji="1" lang="en-US" altLang="zh-CN" dirty="0" smtClean="0"/>
              <a:t>-</a:t>
            </a:r>
            <a:r>
              <a:rPr kumimoji="1" lang="zh-CN" altLang="en-US" dirty="0" smtClean="0"/>
              <a:t>模块度</a:t>
            </a:r>
            <a:r>
              <a:rPr kumimoji="1" lang="en-US" altLang="zh-CN" dirty="0" smtClean="0"/>
              <a:t>Modularity</a:t>
            </a:r>
            <a:endParaRPr kumimoji="1" lang="zh-CN" altLang="en-US" dirty="0" smtClean="0"/>
          </a:p>
        </p:txBody>
      </p:sp>
      <p:sp>
        <p:nvSpPr>
          <p:cNvPr id="6" name="幻灯片编号占位符 5"/>
          <p:cNvSpPr>
            <a:spLocks noGrp="1"/>
          </p:cNvSpPr>
          <p:nvPr>
            <p:ph type="sldNum" sz="quarter" idx="12"/>
          </p:nvPr>
        </p:nvSpPr>
        <p:spPr/>
        <p:txBody>
          <a:bodyPr/>
          <a:lstStyle/>
          <a:p>
            <a:pPr>
              <a:defRPr/>
            </a:pPr>
            <a:r>
              <a:rPr lang="en-US" altLang="zh-CN"/>
              <a:t>julyedu.com</a:t>
            </a:r>
          </a:p>
        </p:txBody>
      </p:sp>
      <p:pic>
        <p:nvPicPr>
          <p:cNvPr id="25603" name="QQ20140828-6@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773238"/>
            <a:ext cx="7427913"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7"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5" name="页脚占位符 4"/>
          <p:cNvSpPr>
            <a:spLocks noGrp="1"/>
          </p:cNvSpPr>
          <p:nvPr>
            <p:ph type="ftr" sz="quarter" idx="11"/>
          </p:nvPr>
        </p:nvSpPr>
        <p:spPr/>
        <p:txBody>
          <a:bodyPr/>
          <a:lstStyle/>
          <a:p>
            <a:pPr>
              <a:defRPr/>
            </a:pPr>
            <a:fld id="{E128B48C-F704-BC45-8597-2F1D217136F1}" type="slidenum">
              <a:rPr lang="bg-BG" altLang="zh-CN" smtClean="0"/>
              <a:t>23</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kumimoji="1" lang="zh-CN" altLang="en-US" dirty="0" smtClean="0"/>
              <a:t>社区评价指标</a:t>
            </a:r>
            <a:r>
              <a:rPr kumimoji="1" lang="en-US" altLang="zh-CN" dirty="0" smtClean="0"/>
              <a:t>-Conductance</a:t>
            </a:r>
            <a:endParaRPr kumimoji="1" lang="zh-CN" altLang="en-US" dirty="0" smtClean="0"/>
          </a:p>
        </p:txBody>
      </p:sp>
      <p:sp>
        <p:nvSpPr>
          <p:cNvPr id="6" name="幻灯片编号占位符 5"/>
          <p:cNvSpPr>
            <a:spLocks noGrp="1"/>
          </p:cNvSpPr>
          <p:nvPr>
            <p:ph type="sldNum" sz="quarter" idx="12"/>
          </p:nvPr>
        </p:nvSpPr>
        <p:spPr/>
        <p:txBody>
          <a:bodyPr/>
          <a:lstStyle/>
          <a:p>
            <a:pPr>
              <a:defRPr/>
            </a:pPr>
            <a:r>
              <a:rPr lang="en-US" altLang="zh-CN"/>
              <a:t>julyedu.com</a:t>
            </a:r>
          </a:p>
        </p:txBody>
      </p:sp>
      <p:pic>
        <p:nvPicPr>
          <p:cNvPr id="26627" name="QQ20140828-15@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844675"/>
            <a:ext cx="748982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7"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5" name="页脚占位符 4"/>
          <p:cNvSpPr>
            <a:spLocks noGrp="1"/>
          </p:cNvSpPr>
          <p:nvPr>
            <p:ph type="ftr" sz="quarter" idx="11"/>
          </p:nvPr>
        </p:nvSpPr>
        <p:spPr/>
        <p:txBody>
          <a:bodyPr/>
          <a:lstStyle/>
          <a:p>
            <a:pPr>
              <a:defRPr/>
            </a:pPr>
            <a:fld id="{B88B2CDF-19D3-1740-BC42-8087745F4564}" type="slidenum">
              <a:rPr lang="bg-BG" altLang="zh-CN" smtClean="0"/>
              <a:t>24</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kumimoji="1" lang="en-US" altLang="zh-CN" dirty="0" smtClean="0"/>
              <a:t>Louvain</a:t>
            </a:r>
            <a:r>
              <a:rPr kumimoji="1" lang="zh-CN" altLang="en-US" dirty="0" smtClean="0"/>
              <a:t>算法</a:t>
            </a:r>
          </a:p>
        </p:txBody>
      </p:sp>
      <p:sp>
        <p:nvSpPr>
          <p:cNvPr id="3" name="内容占位符 2"/>
          <p:cNvSpPr>
            <a:spLocks noGrp="1"/>
          </p:cNvSpPr>
          <p:nvPr>
            <p:ph idx="1"/>
          </p:nvPr>
        </p:nvSpPr>
        <p:spPr>
          <a:xfrm>
            <a:off x="566738" y="1752600"/>
            <a:ext cx="8001000" cy="1100138"/>
          </a:xfrm>
        </p:spPr>
        <p:txBody>
          <a:bodyPr/>
          <a:lstStyle/>
          <a:p>
            <a:pPr defTabSz="578358" eaLnBrk="1" hangingPunct="1">
              <a:spcBef>
                <a:spcPts val="0"/>
              </a:spcBef>
              <a:defRPr sz="1800"/>
            </a:pPr>
            <a:r>
              <a:rPr lang="en-US" altLang="zh-CN" sz="2000" b="1" dirty="0">
                <a:latin typeface="Helvetica"/>
                <a:ea typeface="Helvetica"/>
                <a:cs typeface="Helvetica"/>
                <a:sym typeface="Helvetica"/>
              </a:rPr>
              <a:t>Louvain </a:t>
            </a:r>
            <a:r>
              <a:rPr lang="en-US" altLang="zh-CN" sz="2000" b="1" dirty="0" smtClean="0">
                <a:latin typeface="Helvetica"/>
                <a:ea typeface="Helvetica"/>
                <a:cs typeface="Helvetica"/>
                <a:sym typeface="Helvetica"/>
              </a:rPr>
              <a:t>method(Fast Unfolding): </a:t>
            </a:r>
            <a:r>
              <a:rPr lang="en-US" altLang="zh-CN" sz="2000" dirty="0"/>
              <a:t>Finding communities in large networks. [Vincent </a:t>
            </a:r>
            <a:r>
              <a:rPr lang="en-US" altLang="zh-CN" sz="2000" dirty="0" err="1"/>
              <a:t>Blondel</a:t>
            </a:r>
            <a:r>
              <a:rPr lang="en-US" altLang="zh-CN" sz="2000" dirty="0"/>
              <a:t> </a:t>
            </a:r>
            <a:r>
              <a:rPr lang="en-US" altLang="zh-CN" sz="2000" i="1" dirty="0"/>
              <a:t>et. al</a:t>
            </a:r>
            <a:r>
              <a:rPr lang="en-US" altLang="zh-CN" sz="2000" dirty="0"/>
              <a:t>, 2008, </a:t>
            </a:r>
            <a:r>
              <a:rPr lang="en-US" altLang="zh-CN" sz="2000" dirty="0" smtClean="0"/>
              <a:t>Nature]</a:t>
            </a:r>
          </a:p>
          <a:p>
            <a:pPr lvl="1" defTabSz="578358" eaLnBrk="1" hangingPunct="1">
              <a:spcBef>
                <a:spcPts val="0"/>
              </a:spcBef>
              <a:defRPr sz="1800"/>
            </a:pPr>
            <a:r>
              <a:rPr lang="en-US" altLang="zh-CN" sz="2000" u="sng" dirty="0">
                <a:hlinkClick r:id="rId2"/>
              </a:rPr>
              <a:t>https://sites.google.com/site/findcommunities</a:t>
            </a:r>
            <a:r>
              <a:rPr lang="en-US" altLang="zh-CN" sz="2000" u="sng" dirty="0" smtClean="0">
                <a:hlinkClick r:id="rId2"/>
              </a:rPr>
              <a:t>/</a:t>
            </a:r>
            <a:endParaRPr lang="en-US" altLang="zh-CN" sz="2000" u="sng" dirty="0">
              <a:hlinkClick r:id="rId2"/>
            </a:endParaRPr>
          </a:p>
        </p:txBody>
      </p:sp>
      <p:sp>
        <p:nvSpPr>
          <p:cNvPr id="6" name="幻灯片编号占位符 5"/>
          <p:cNvSpPr>
            <a:spLocks noGrp="1"/>
          </p:cNvSpPr>
          <p:nvPr>
            <p:ph type="sldNum" sz="quarter" idx="12"/>
          </p:nvPr>
        </p:nvSpPr>
        <p:spPr/>
        <p:txBody>
          <a:bodyPr/>
          <a:lstStyle/>
          <a:p>
            <a:pPr>
              <a:defRPr/>
            </a:pPr>
            <a:r>
              <a:rPr lang="en-US" altLang="zh-CN"/>
              <a:t>julyedu.com</a:t>
            </a:r>
          </a:p>
        </p:txBody>
      </p:sp>
      <p:pic>
        <p:nvPicPr>
          <p:cNvPr id="27652" name="pasted-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688" y="3221038"/>
            <a:ext cx="2341562" cy="264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7653" name="pasted-ima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852738"/>
            <a:ext cx="5273675"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9"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7" name="页脚占位符 6"/>
          <p:cNvSpPr>
            <a:spLocks noGrp="1"/>
          </p:cNvSpPr>
          <p:nvPr>
            <p:ph type="ftr" sz="quarter" idx="11"/>
          </p:nvPr>
        </p:nvSpPr>
        <p:spPr/>
        <p:txBody>
          <a:bodyPr/>
          <a:lstStyle/>
          <a:p>
            <a:pPr>
              <a:defRPr/>
            </a:pPr>
            <a:fld id="{88D5CC77-FF01-3A4E-BE84-24C87D2DBC76}" type="slidenum">
              <a:rPr lang="bg-BG" altLang="zh-CN" smtClean="0"/>
              <a:t>25</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kumimoji="1" lang="en-US" altLang="zh-CN" dirty="0" smtClean="0"/>
              <a:t>LPA</a:t>
            </a:r>
            <a:r>
              <a:rPr kumimoji="1" lang="zh-CN" altLang="en-US" dirty="0" smtClean="0"/>
              <a:t>算法</a:t>
            </a:r>
          </a:p>
        </p:txBody>
      </p:sp>
      <p:sp>
        <p:nvSpPr>
          <p:cNvPr id="3" name="内容占位符 2"/>
          <p:cNvSpPr>
            <a:spLocks noGrp="1"/>
          </p:cNvSpPr>
          <p:nvPr>
            <p:ph idx="1"/>
          </p:nvPr>
        </p:nvSpPr>
        <p:spPr/>
        <p:txBody>
          <a:bodyPr/>
          <a:lstStyle/>
          <a:p>
            <a:pPr eaLnBrk="1" hangingPunct="1">
              <a:defRPr/>
            </a:pPr>
            <a:r>
              <a:rPr lang="zh-CN" altLang="en-US" sz="2800" dirty="0" smtClean="0"/>
              <a:t>优点：</a:t>
            </a:r>
            <a:endParaRPr lang="en-US" altLang="zh-CN" sz="2800" dirty="0" smtClean="0"/>
          </a:p>
          <a:p>
            <a:pPr lvl="1" eaLnBrk="1" hangingPunct="1">
              <a:defRPr/>
            </a:pPr>
            <a:r>
              <a:rPr lang="zh-CN" altLang="en-US" dirty="0" smtClean="0"/>
              <a:t>不需要预先知识，不用预先给定社区的数量，可以控制迭代的次数来划分节点类别。</a:t>
            </a:r>
          </a:p>
          <a:p>
            <a:pPr lvl="1" eaLnBrk="1" hangingPunct="1">
              <a:defRPr/>
            </a:pPr>
            <a:r>
              <a:rPr lang="zh-CN" altLang="en-US" dirty="0" smtClean="0"/>
              <a:t>可扩展性强，时间复杂度近线性，适合处理大规模复杂网络。</a:t>
            </a:r>
            <a:endParaRPr lang="pl-PL" altLang="zh-CN" sz="2800" dirty="0" smtClean="0"/>
          </a:p>
        </p:txBody>
      </p:sp>
      <p:sp>
        <p:nvSpPr>
          <p:cNvPr id="6" name="幻灯片编号占位符 5"/>
          <p:cNvSpPr>
            <a:spLocks noGrp="1"/>
          </p:cNvSpPr>
          <p:nvPr>
            <p:ph type="sldNum" sz="quarter" idx="12"/>
          </p:nvPr>
        </p:nvSpPr>
        <p:spPr/>
        <p:txBody>
          <a:bodyPr/>
          <a:lstStyle/>
          <a:p>
            <a:pPr>
              <a:defRPr/>
            </a:pPr>
            <a:r>
              <a:rPr lang="en-US" altLang="zh-CN"/>
              <a:t>julyedu.com</a:t>
            </a:r>
          </a:p>
        </p:txBody>
      </p:sp>
      <p:sp>
        <p:nvSpPr>
          <p:cNvPr id="7"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8" name="页脚占位符 7"/>
          <p:cNvSpPr>
            <a:spLocks noGrp="1"/>
          </p:cNvSpPr>
          <p:nvPr>
            <p:ph type="ftr" sz="quarter" idx="11"/>
          </p:nvPr>
        </p:nvSpPr>
        <p:spPr/>
        <p:txBody>
          <a:bodyPr/>
          <a:lstStyle/>
          <a:p>
            <a:pPr>
              <a:defRPr/>
            </a:pPr>
            <a:fld id="{626C7712-04D5-CA48-AEF3-EA37A53D23A2}" type="slidenum">
              <a:rPr lang="bg-BG" altLang="zh-CN" smtClean="0"/>
              <a:t>26</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kumimoji="1" lang="en-US" altLang="zh-CN" dirty="0" smtClean="0"/>
              <a:t>LPA</a:t>
            </a:r>
            <a:r>
              <a:rPr kumimoji="1" lang="zh-CN" altLang="en-US" dirty="0" smtClean="0"/>
              <a:t>算法</a:t>
            </a:r>
          </a:p>
        </p:txBody>
      </p:sp>
      <p:sp>
        <p:nvSpPr>
          <p:cNvPr id="3" name="内容占位符 2"/>
          <p:cNvSpPr>
            <a:spLocks noGrp="1"/>
          </p:cNvSpPr>
          <p:nvPr>
            <p:ph idx="1"/>
          </p:nvPr>
        </p:nvSpPr>
        <p:spPr/>
        <p:txBody>
          <a:bodyPr/>
          <a:lstStyle/>
          <a:p>
            <a:pPr eaLnBrk="1" hangingPunct="1">
              <a:defRPr/>
            </a:pPr>
            <a:r>
              <a:rPr lang="zh-CN" altLang="en-US" sz="2800" dirty="0" smtClean="0"/>
              <a:t>算法思想：</a:t>
            </a:r>
            <a:endParaRPr lang="en-US" altLang="zh-CN" sz="2800" dirty="0" smtClean="0"/>
          </a:p>
          <a:p>
            <a:pPr lvl="1" eaLnBrk="1" hangingPunct="1">
              <a:defRPr/>
            </a:pPr>
            <a:r>
              <a:rPr lang="zh-CN" altLang="en-US" sz="2400" dirty="0" smtClean="0"/>
              <a:t>初始化每个节点，给其唯一标签</a:t>
            </a:r>
            <a:endParaRPr lang="en-US" altLang="zh-CN" sz="2400" dirty="0" smtClean="0"/>
          </a:p>
          <a:p>
            <a:pPr lvl="1" eaLnBrk="1" hangingPunct="1">
              <a:defRPr/>
            </a:pPr>
            <a:r>
              <a:rPr lang="zh-CN" altLang="en-US" sz="2400" dirty="0" smtClean="0"/>
              <a:t>根据邻居节点最常见的标签更新每个节点的标签</a:t>
            </a:r>
            <a:endParaRPr lang="en-US" altLang="zh-CN" sz="2400" dirty="0" smtClean="0"/>
          </a:p>
          <a:p>
            <a:pPr lvl="1" eaLnBrk="1" hangingPunct="1">
              <a:defRPr/>
            </a:pPr>
            <a:r>
              <a:rPr lang="zh-CN" altLang="en-US" sz="2400" dirty="0" smtClean="0"/>
              <a:t>最终收敛后标签一致的节点属于一个社区</a:t>
            </a:r>
            <a:endParaRPr lang="en-US" altLang="zh-CN" sz="2400" dirty="0" smtClean="0"/>
          </a:p>
        </p:txBody>
      </p:sp>
      <p:sp>
        <p:nvSpPr>
          <p:cNvPr id="6" name="幻灯片编号占位符 5"/>
          <p:cNvSpPr>
            <a:spLocks noGrp="1"/>
          </p:cNvSpPr>
          <p:nvPr>
            <p:ph type="sldNum" sz="quarter" idx="12"/>
          </p:nvPr>
        </p:nvSpPr>
        <p:spPr/>
        <p:txBody>
          <a:bodyPr/>
          <a:lstStyle/>
          <a:p>
            <a:pPr>
              <a:defRPr/>
            </a:pPr>
            <a:r>
              <a:rPr lang="en-US" altLang="zh-CN"/>
              <a:t>julyedu.com</a:t>
            </a:r>
          </a:p>
        </p:txBody>
      </p:sp>
      <p:pic>
        <p:nvPicPr>
          <p:cNvPr id="29700" name="LPASynchronou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238" y="3993296"/>
            <a:ext cx="32750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9701" name="LPAAsynchronou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855" y="3993296"/>
            <a:ext cx="3544540" cy="1673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0"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7" name="页脚占位符 6"/>
          <p:cNvSpPr>
            <a:spLocks noGrp="1"/>
          </p:cNvSpPr>
          <p:nvPr>
            <p:ph type="ftr" sz="quarter" idx="11"/>
          </p:nvPr>
        </p:nvSpPr>
        <p:spPr/>
        <p:txBody>
          <a:bodyPr/>
          <a:lstStyle/>
          <a:p>
            <a:pPr>
              <a:defRPr/>
            </a:pPr>
            <a:fld id="{64ADD3D0-6B3B-4742-B734-9E49836370AD}" type="slidenum">
              <a:rPr lang="bg-BG" altLang="zh-CN" smtClean="0"/>
              <a:t>27</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kumimoji="1" lang="en-US" altLang="zh-CN" dirty="0" smtClean="0"/>
              <a:t>SLPA</a:t>
            </a:r>
            <a:r>
              <a:rPr kumimoji="1" lang="zh-CN" altLang="en-US" dirty="0" smtClean="0"/>
              <a:t>算法</a:t>
            </a:r>
          </a:p>
        </p:txBody>
      </p:sp>
      <p:sp>
        <p:nvSpPr>
          <p:cNvPr id="3" name="内容占位符 2"/>
          <p:cNvSpPr>
            <a:spLocks noGrp="1"/>
          </p:cNvSpPr>
          <p:nvPr>
            <p:ph idx="1"/>
          </p:nvPr>
        </p:nvSpPr>
        <p:spPr/>
        <p:txBody>
          <a:bodyPr/>
          <a:lstStyle/>
          <a:p>
            <a:pPr eaLnBrk="1" hangingPunct="1">
              <a:defRPr/>
            </a:pPr>
            <a:r>
              <a:rPr lang="zh-CN" altLang="en-US" sz="2400" dirty="0"/>
              <a:t>算法思想：</a:t>
            </a:r>
            <a:endParaRPr lang="en-US" altLang="zh-CN" sz="2400" dirty="0"/>
          </a:p>
          <a:p>
            <a:pPr marL="895350" lvl="1" indent="-457200" eaLnBrk="1" hangingPunct="1">
              <a:spcBef>
                <a:spcPct val="0"/>
              </a:spcBef>
              <a:buFont typeface="Times New Roman" charset="0"/>
              <a:buAutoNum type="arabicPeriod"/>
              <a:defRPr/>
            </a:pPr>
            <a:r>
              <a:rPr lang="zh-CN" altLang="en-US" sz="2000" dirty="0" smtClean="0"/>
              <a:t>给每个节点设置一个列表来存储历史标签</a:t>
            </a:r>
            <a:endParaRPr lang="en-US" altLang="zh-CN" sz="2000" dirty="0"/>
          </a:p>
          <a:p>
            <a:pPr marL="895350" lvl="1" indent="-457200" eaLnBrk="1" hangingPunct="1">
              <a:spcBef>
                <a:spcPct val="0"/>
              </a:spcBef>
              <a:buFont typeface="Times New Roman" charset="0"/>
              <a:buAutoNum type="arabicPeriod"/>
              <a:defRPr/>
            </a:pPr>
            <a:r>
              <a:rPr lang="zh-CN" altLang="en-US" sz="2000" dirty="0" smtClean="0"/>
              <a:t>每个</a:t>
            </a:r>
            <a:r>
              <a:rPr lang="en-US" altLang="zh-CN" sz="2000" dirty="0" smtClean="0"/>
              <a:t>Speaker</a:t>
            </a:r>
            <a:r>
              <a:rPr lang="zh-CN" altLang="en-US" sz="2000" dirty="0" smtClean="0"/>
              <a:t>节点带概率选择自己标签列表中的标签传播给</a:t>
            </a:r>
            <a:r>
              <a:rPr lang="en-US" altLang="zh-CN" sz="2000" dirty="0" smtClean="0"/>
              <a:t>Listener</a:t>
            </a:r>
            <a:r>
              <a:rPr lang="zh-CN" altLang="en-US" sz="2000" dirty="0" smtClean="0"/>
              <a:t>节点（</a:t>
            </a:r>
            <a:r>
              <a:rPr lang="en-US" altLang="zh-CN" sz="2000" dirty="0" smtClean="0"/>
              <a:t>Speaker</a:t>
            </a:r>
            <a:r>
              <a:rPr lang="zh-CN" altLang="en-US" sz="2000" dirty="0" smtClean="0"/>
              <a:t>节点为</a:t>
            </a:r>
            <a:r>
              <a:rPr lang="en-US" altLang="zh-CN" sz="2000" dirty="0" smtClean="0"/>
              <a:t>Listener</a:t>
            </a:r>
            <a:r>
              <a:rPr lang="zh-CN" altLang="en-US" sz="2000" dirty="0" smtClean="0"/>
              <a:t>节点的邻居节点）</a:t>
            </a:r>
            <a:endParaRPr lang="en-US" altLang="zh-CN" sz="2000" dirty="0"/>
          </a:p>
          <a:p>
            <a:pPr marL="895350" lvl="1" indent="-457200" eaLnBrk="1" hangingPunct="1">
              <a:spcBef>
                <a:spcPct val="0"/>
              </a:spcBef>
              <a:buFont typeface="Times New Roman" charset="0"/>
              <a:buAutoNum type="arabicPeriod"/>
              <a:defRPr/>
            </a:pPr>
            <a:r>
              <a:rPr lang="zh-CN" altLang="en-US" sz="2000" dirty="0" smtClean="0"/>
              <a:t>节点将最热门的标签更新到标签列表中</a:t>
            </a:r>
            <a:endParaRPr lang="en-US" altLang="zh-CN" sz="2000" dirty="0"/>
          </a:p>
          <a:p>
            <a:pPr marL="895350" lvl="1" indent="-457200" eaLnBrk="1" hangingPunct="1">
              <a:spcBef>
                <a:spcPct val="0"/>
              </a:spcBef>
              <a:buFont typeface="Times New Roman" charset="0"/>
              <a:buAutoNum type="arabicPeriod"/>
              <a:defRPr/>
            </a:pPr>
            <a:r>
              <a:rPr lang="zh-CN" altLang="en-US" sz="2000" dirty="0" smtClean="0"/>
              <a:t>使用阈值</a:t>
            </a:r>
            <a:r>
              <a:rPr lang="en-US" altLang="zh-CN" sz="2000" dirty="0" smtClean="0"/>
              <a:t>r</a:t>
            </a:r>
            <a:r>
              <a:rPr lang="zh-CN" altLang="en-US" sz="2000" dirty="0" smtClean="0"/>
              <a:t>去删除低频标签，产出标签一致的节点为社区</a:t>
            </a:r>
            <a:endParaRPr lang="en-US" altLang="zh-CN" sz="2000" dirty="0"/>
          </a:p>
          <a:p>
            <a:pPr marL="895350" lvl="1" indent="-457200" eaLnBrk="1" hangingPunct="1">
              <a:defRPr/>
            </a:pPr>
            <a:endParaRPr lang="en-US" altLang="zh-CN" sz="2400" dirty="0"/>
          </a:p>
        </p:txBody>
      </p:sp>
      <p:sp>
        <p:nvSpPr>
          <p:cNvPr id="6" name="幻灯片编号占位符 5"/>
          <p:cNvSpPr>
            <a:spLocks noGrp="1"/>
          </p:cNvSpPr>
          <p:nvPr>
            <p:ph type="sldNum" sz="quarter" idx="12"/>
          </p:nvPr>
        </p:nvSpPr>
        <p:spPr/>
        <p:txBody>
          <a:bodyPr/>
          <a:lstStyle/>
          <a:p>
            <a:pPr>
              <a:defRPr/>
            </a:pPr>
            <a:r>
              <a:rPr lang="en-US" altLang="zh-CN"/>
              <a:t>julyedu.com</a:t>
            </a:r>
          </a:p>
        </p:txBody>
      </p:sp>
      <p:pic>
        <p:nvPicPr>
          <p:cNvPr id="32772" name="pasted-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725" y="4051300"/>
            <a:ext cx="360045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2773" name="图片 12" descr="../CSoNet2015_Paper81/CSoNet2015_Paper81_latex_sourcefiles/figs/karate_slp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4113" y="3789363"/>
            <a:ext cx="3248025"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内容占位符 2"/>
          <p:cNvSpPr txBox="1">
            <a:spLocks/>
          </p:cNvSpPr>
          <p:nvPr/>
        </p:nvSpPr>
        <p:spPr bwMode="auto">
          <a:xfrm>
            <a:off x="5562600" y="5780088"/>
            <a:ext cx="27114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469900" indent="-469900" algn="l" rtl="0" fontAlgn="base">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fontAlgn="base">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fontAlgn="base">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fontAlgn="base">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eaLnBrk="1" hangingPunct="1">
              <a:buFont typeface="Wingdings" charset="2"/>
              <a:buNone/>
              <a:defRPr/>
            </a:pPr>
            <a:r>
              <a:rPr lang="en-US" altLang="zh-CN" sz="1600" smtClean="0"/>
              <a:t>Karate Club Network</a:t>
            </a:r>
            <a:endParaRPr lang="pl-PL" altLang="zh-CN" sz="1600" dirty="0" smtClean="0"/>
          </a:p>
        </p:txBody>
      </p:sp>
      <p:sp>
        <p:nvSpPr>
          <p:cNvPr id="10"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7" name="页脚占位符 6"/>
          <p:cNvSpPr>
            <a:spLocks noGrp="1"/>
          </p:cNvSpPr>
          <p:nvPr>
            <p:ph type="ftr" sz="quarter" idx="11"/>
          </p:nvPr>
        </p:nvSpPr>
        <p:spPr/>
        <p:txBody>
          <a:bodyPr/>
          <a:lstStyle/>
          <a:p>
            <a:pPr>
              <a:defRPr/>
            </a:pPr>
            <a:fld id="{E6E72739-2FCF-C84D-BBC2-9F92C6C455CD}" type="slidenum">
              <a:rPr lang="bg-BG" altLang="zh-CN" smtClean="0"/>
              <a:t>28</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代码时间</a:t>
            </a:r>
            <a:r>
              <a:rPr kumimoji="1" lang="en-US" altLang="zh-CN" dirty="0" smtClean="0"/>
              <a:t>	</a:t>
            </a:r>
            <a:endParaRPr kumimoji="1" lang="zh-CN" altLang="en-US" dirty="0"/>
          </a:p>
        </p:txBody>
      </p:sp>
      <p:sp>
        <p:nvSpPr>
          <p:cNvPr id="3" name="内容占位符 2"/>
          <p:cNvSpPr>
            <a:spLocks noGrp="1"/>
          </p:cNvSpPr>
          <p:nvPr>
            <p:ph idx="1"/>
          </p:nvPr>
        </p:nvSpPr>
        <p:spPr/>
        <p:txBody>
          <a:bodyPr/>
          <a:lstStyle/>
          <a:p>
            <a:r>
              <a:rPr lang="en-US" altLang="zh-CN" sz="3200" dirty="0" err="1"/>
              <a:t>Jupyter</a:t>
            </a:r>
            <a:r>
              <a:rPr lang="zh-CN" altLang="en-US" sz="3200" dirty="0"/>
              <a:t> </a:t>
            </a:r>
            <a:r>
              <a:rPr lang="en-US" altLang="zh-CN" sz="3200" dirty="0" smtClean="0"/>
              <a:t>Notebook:</a:t>
            </a:r>
          </a:p>
          <a:p>
            <a:pPr lvl="1"/>
            <a:r>
              <a:rPr lang="en-US" altLang="zh-CN" sz="2800" dirty="0" err="1" smtClean="0"/>
              <a:t>learn_igraph</a:t>
            </a:r>
            <a:r>
              <a:rPr lang="en-US" altLang="zh-CN" sz="2800" dirty="0" smtClean="0"/>
              <a:t>(</a:t>
            </a:r>
            <a:r>
              <a:rPr lang="en-US" altLang="zh-CN" sz="2800" dirty="0" err="1" smtClean="0"/>
              <a:t>net.data</a:t>
            </a:r>
            <a:r>
              <a:rPr lang="en-US" altLang="zh-CN" sz="2800" dirty="0" smtClean="0"/>
              <a:t>)</a:t>
            </a:r>
          </a:p>
          <a:p>
            <a:pPr lvl="1"/>
            <a:r>
              <a:rPr lang="zh-CN" altLang="en-US" sz="2800" dirty="0" smtClean="0"/>
              <a:t>分析</a:t>
            </a:r>
            <a:r>
              <a:rPr lang="zh-CN" altLang="en-US" sz="2800" dirty="0"/>
              <a:t>权利的游戏</a:t>
            </a:r>
            <a:r>
              <a:rPr lang="zh-CN" altLang="en-US" sz="2800" dirty="0" smtClean="0"/>
              <a:t>网络</a:t>
            </a:r>
            <a:r>
              <a:rPr lang="en-US" altLang="zh-CN" sz="2800" dirty="0" smtClean="0"/>
              <a:t>(</a:t>
            </a:r>
            <a:r>
              <a:rPr lang="en-US" altLang="zh-CN" sz="2800" dirty="0" err="1" smtClean="0"/>
              <a:t>stormofswords.csv</a:t>
            </a:r>
            <a:r>
              <a:rPr lang="en-US" altLang="zh-CN" sz="2800" dirty="0" smtClean="0"/>
              <a:t>)</a:t>
            </a:r>
            <a:endParaRPr lang="en-US" altLang="zh-CN" sz="2800" dirty="0"/>
          </a:p>
          <a:p>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8" name="页脚占位符 7"/>
          <p:cNvSpPr>
            <a:spLocks noGrp="1"/>
          </p:cNvSpPr>
          <p:nvPr>
            <p:ph type="ftr" sz="quarter" idx="11"/>
          </p:nvPr>
        </p:nvSpPr>
        <p:spPr/>
        <p:txBody>
          <a:bodyPr/>
          <a:lstStyle/>
          <a:p>
            <a:pPr>
              <a:defRPr/>
            </a:pPr>
            <a:fld id="{97884034-5E21-A140-89D9-B0EE974316CA}" type="slidenum">
              <a:rPr lang="bg-BG" altLang="zh-CN" smtClean="0"/>
              <a:t>29</a:t>
            </a:fld>
            <a:r>
              <a:rPr lang="bg-BG" altLang="zh-CN" dirty="0" smtClean="0"/>
              <a:t>/49</a:t>
            </a:r>
            <a:endParaRPr lang="en-US" altLang="zh-CN" dirty="0"/>
          </a:p>
        </p:txBody>
      </p:sp>
    </p:spTree>
    <p:extLst>
      <p:ext uri="{BB962C8B-B14F-4D97-AF65-F5344CB8AC3E}">
        <p14:creationId xmlns:p14="http://schemas.microsoft.com/office/powerpoint/2010/main" val="141291998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smtClean="0"/>
              <a:t>社交网络</a:t>
            </a:r>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pic>
        <p:nvPicPr>
          <p:cNvPr id="18436"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11388" y="1792288"/>
            <a:ext cx="4721225"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9" name="页脚占位符 3"/>
          <p:cNvSpPr>
            <a:spLocks noGrp="1"/>
          </p:cNvSpPr>
          <p:nvPr>
            <p:ph type="ftr" sz="quarter" idx="11"/>
          </p:nvPr>
        </p:nvSpPr>
        <p:spPr>
          <a:xfrm>
            <a:off x="3124200" y="6245225"/>
            <a:ext cx="2895600" cy="476250"/>
          </a:xfrm>
        </p:spPr>
        <p:txBody>
          <a:bodyPr/>
          <a:lstStyle/>
          <a:p>
            <a:pPr>
              <a:defRPr/>
            </a:pPr>
            <a:r>
              <a:rPr lang="bg-BG" altLang="zh-CN"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7" name="Rectangle 2"/>
          <p:cNvSpPr>
            <a:spLocks noGrp="1" noChangeArrowheads="1"/>
          </p:cNvSpPr>
          <p:nvPr>
            <p:ph type="title"/>
          </p:nvPr>
        </p:nvSpPr>
        <p:spPr/>
        <p:txBody>
          <a:bodyPr/>
          <a:lstStyle/>
          <a:p>
            <a:pPr eaLnBrk="1" hangingPunct="1">
              <a:defRPr/>
            </a:pPr>
            <a:r>
              <a:rPr lang="zh-CN" altLang="en-US" dirty="0" smtClean="0"/>
              <a:t>社交网络算法在金融反欺诈中的应用</a:t>
            </a:r>
          </a:p>
        </p:txBody>
      </p:sp>
      <p:sp>
        <p:nvSpPr>
          <p:cNvPr id="8" name="Rectangle 3"/>
          <p:cNvSpPr txBox="1">
            <a:spLocks noChangeArrowheads="1"/>
          </p:cNvSpPr>
          <p:nvPr/>
        </p:nvSpPr>
        <p:spPr bwMode="auto">
          <a:xfrm>
            <a:off x="566738" y="1752600"/>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469900" indent="-469900" algn="l" rtl="0" eaLnBrk="0" fontAlgn="base" hangingPunct="0">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1" hangingPunct="1">
              <a:defRPr/>
            </a:pPr>
            <a:r>
              <a:rPr lang="zh-CN" altLang="en-US" sz="2700" dirty="0" smtClean="0"/>
              <a:t>互联网金融服务面临的欺诈风险</a:t>
            </a:r>
            <a:endParaRPr lang="en-US" altLang="zh-CN" sz="2700" dirty="0" smtClean="0"/>
          </a:p>
          <a:p>
            <a:pPr eaLnBrk="1" hangingPunct="1">
              <a:defRPr/>
            </a:pPr>
            <a:r>
              <a:rPr lang="zh-CN" altLang="en-US" sz="2700" dirty="0" smtClean="0"/>
              <a:t>社交网络算法在金融反欺诈中的应用</a:t>
            </a:r>
            <a:endParaRPr lang="en-US" altLang="zh-CN" sz="2700" dirty="0" smtClean="0"/>
          </a:p>
          <a:p>
            <a:pPr eaLnBrk="1" hangingPunct="1">
              <a:defRPr/>
            </a:pPr>
            <a:r>
              <a:rPr lang="zh-CN" altLang="en-US" sz="2700" dirty="0" smtClean="0"/>
              <a:t>自动化风控系统架构</a:t>
            </a:r>
            <a:endParaRPr lang="en-US" altLang="zh-CN" sz="2700" dirty="0" smtClean="0"/>
          </a:p>
          <a:p>
            <a:pPr eaLnBrk="1" hangingPunct="1">
              <a:defRPr/>
            </a:pPr>
            <a:endParaRPr lang="en-US" altLang="zh-CN" sz="2700" dirty="0" smtClean="0"/>
          </a:p>
        </p:txBody>
      </p:sp>
      <p:sp>
        <p:nvSpPr>
          <p:cNvPr id="4" name="页脚占位符 3"/>
          <p:cNvSpPr>
            <a:spLocks noGrp="1"/>
          </p:cNvSpPr>
          <p:nvPr>
            <p:ph type="ftr" sz="quarter" idx="11"/>
          </p:nvPr>
        </p:nvSpPr>
        <p:spPr/>
        <p:txBody>
          <a:bodyPr/>
          <a:lstStyle/>
          <a:p>
            <a:pPr>
              <a:defRPr/>
            </a:pPr>
            <a:fld id="{BC7160B8-A4E6-764A-886F-5EB840BEFC50}" type="slidenum">
              <a:rPr lang="bg-BG" altLang="zh-CN" smtClean="0"/>
              <a:t>30</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latin typeface="+mj-ea"/>
              </a:rPr>
              <a:t>互联网和金融的结晶</a:t>
            </a:r>
          </a:p>
        </p:txBody>
      </p:sp>
      <p:sp>
        <p:nvSpPr>
          <p:cNvPr id="3" name="内容占位符 2"/>
          <p:cNvSpPr>
            <a:spLocks noGrp="1"/>
          </p:cNvSpPr>
          <p:nvPr>
            <p:ph idx="1"/>
          </p:nvPr>
        </p:nvSpPr>
        <p:spPr/>
        <p:txBody>
          <a:bodyPr/>
          <a:lstStyle/>
          <a:p>
            <a:pPr>
              <a:spcBef>
                <a:spcPct val="0"/>
              </a:spcBef>
            </a:pPr>
            <a:r>
              <a:rPr lang="zh-CN" altLang="en-US" sz="2400" dirty="0">
                <a:latin typeface="+mn-ea"/>
                <a:cs typeface="Microsoft YaHei" charset="-122"/>
              </a:rPr>
              <a:t>金融的本质：资源的最合理化应用</a:t>
            </a:r>
            <a:endParaRPr lang="en-US" altLang="zh-CN" sz="2400" dirty="0">
              <a:latin typeface="+mn-ea"/>
              <a:cs typeface="Microsoft YaHei" charset="-122"/>
            </a:endParaRPr>
          </a:p>
          <a:p>
            <a:pPr>
              <a:spcBef>
                <a:spcPct val="0"/>
              </a:spcBef>
            </a:pPr>
            <a:r>
              <a:rPr lang="zh-CN" altLang="en-US" sz="2400" dirty="0">
                <a:latin typeface="+mn-ea"/>
                <a:cs typeface="Microsoft YaHei" charset="-122"/>
              </a:rPr>
              <a:t>互联网技术：交易的边界成本趋向“零”</a:t>
            </a:r>
            <a:endParaRPr lang="en-US" altLang="zh-CN" sz="2400" dirty="0">
              <a:latin typeface="+mn-ea"/>
              <a:cs typeface="Microsoft YaHei" charset="-122"/>
            </a:endParaRPr>
          </a:p>
          <a:p>
            <a:pPr>
              <a:spcBef>
                <a:spcPct val="0"/>
              </a:spcBef>
            </a:pPr>
            <a:r>
              <a:rPr lang="zh-CN" altLang="en-US" sz="2400" dirty="0">
                <a:latin typeface="+mn-ea"/>
                <a:cs typeface="Microsoft YaHei" charset="-122"/>
              </a:rPr>
              <a:t>互联网</a:t>
            </a:r>
            <a:r>
              <a:rPr lang="zh-CN" altLang="en-US" sz="2400" dirty="0">
                <a:solidFill>
                  <a:srgbClr val="333333"/>
                </a:solidFill>
                <a:latin typeface="+mn-ea"/>
                <a:cs typeface="Microsoft YaHei" charset="-122"/>
              </a:rPr>
              <a:t>金融：用</a:t>
            </a:r>
            <a:r>
              <a:rPr kumimoji="1" lang="zh-CN" altLang="en-US" sz="2400" dirty="0">
                <a:solidFill>
                  <a:srgbClr val="333333"/>
                </a:solidFill>
                <a:latin typeface="+mn-ea"/>
                <a:cs typeface="Microsoft YaHei" charset="-122"/>
              </a:rPr>
              <a:t>大数据、云计算等</a:t>
            </a:r>
            <a:r>
              <a:rPr lang="zh-CN" altLang="en-US" sz="2400" dirty="0">
                <a:solidFill>
                  <a:srgbClr val="333333"/>
                </a:solidFill>
                <a:latin typeface="+mn-ea"/>
                <a:cs typeface="Microsoft YaHei" charset="-122"/>
              </a:rPr>
              <a:t>技术实现的资金融通、支付、投资和信息中介服务</a:t>
            </a:r>
            <a:endParaRPr kumimoji="1" lang="en-US" altLang="zh-CN" sz="2400" dirty="0">
              <a:latin typeface="+mn-ea"/>
            </a:endParaRPr>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grpSp>
        <p:nvGrpSpPr>
          <p:cNvPr id="34821" name="组 6"/>
          <p:cNvGrpSpPr>
            <a:grpSpLocks/>
          </p:cNvGrpSpPr>
          <p:nvPr/>
        </p:nvGrpSpPr>
        <p:grpSpPr bwMode="auto">
          <a:xfrm>
            <a:off x="574675" y="3429000"/>
            <a:ext cx="8056563" cy="2732088"/>
            <a:chOff x="6367463" y="6737350"/>
            <a:chExt cx="10878098" cy="5951008"/>
          </a:xfrm>
        </p:grpSpPr>
        <p:pic>
          <p:nvPicPr>
            <p:cNvPr id="34823" name="图片 3" descr="P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67463" y="6737350"/>
              <a:ext cx="17113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图片 4" descr="P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32925" y="6737350"/>
              <a:ext cx="17113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5" name="图片 6" descr="P2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12175" y="7986713"/>
              <a:ext cx="184150" cy="42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6" name="图片 7" descr="P2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07800" y="7986713"/>
              <a:ext cx="184150" cy="42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8"/>
            <p:cNvSpPr txBox="1">
              <a:spLocks noChangeArrowheads="1"/>
            </p:cNvSpPr>
            <p:nvPr/>
          </p:nvSpPr>
          <p:spPr bwMode="auto">
            <a:xfrm>
              <a:off x="6442485" y="8915813"/>
              <a:ext cx="1463988" cy="3074054"/>
            </a:xfrm>
            <a:prstGeom prst="rect">
              <a:avLst/>
            </a:prstGeom>
            <a:noFill/>
            <a:ln>
              <a:noFill/>
            </a:ln>
            <a:extLst>
              <a:ext uri="{909E8E84-426E-40dd-AFC4-6F175D3DCCD1}"/>
              <a:ext uri="{91240B29-F687-4f45-9708-019B960494DF}"/>
            </a:extLst>
          </p:spPr>
          <p:txBody>
            <a:bodyPr lIns="130039" tIns="65020" rIns="130039" bIns="65020">
              <a:spAutoFit/>
            </a:bodyPr>
            <a:lstStyle>
              <a:lvl1pPr defTabSz="649288">
                <a:defRPr sz="11200">
                  <a:solidFill>
                    <a:srgbClr val="000000"/>
                  </a:solidFill>
                  <a:latin typeface="Gill Sans" charset="0"/>
                  <a:ea typeface="ヒラギノ角ゴ ProN W3" charset="-128"/>
                  <a:sym typeface="Gill Sans" charset="0"/>
                </a:defRPr>
              </a:lvl1pPr>
              <a:lvl2pPr marL="742950" indent="-285750" defTabSz="649288">
                <a:defRPr sz="11200">
                  <a:solidFill>
                    <a:srgbClr val="000000"/>
                  </a:solidFill>
                  <a:latin typeface="Gill Sans" charset="0"/>
                  <a:ea typeface="ヒラギノ角ゴ ProN W3" charset="-128"/>
                  <a:sym typeface="Gill Sans" charset="0"/>
                </a:defRPr>
              </a:lvl2pPr>
              <a:lvl3pPr marL="1143000" indent="-228600" defTabSz="649288">
                <a:defRPr sz="11200">
                  <a:solidFill>
                    <a:srgbClr val="000000"/>
                  </a:solidFill>
                  <a:latin typeface="Gill Sans" charset="0"/>
                  <a:ea typeface="ヒラギノ角ゴ ProN W3" charset="-128"/>
                  <a:sym typeface="Gill Sans" charset="0"/>
                </a:defRPr>
              </a:lvl3pPr>
              <a:lvl4pPr marL="1600200" indent="-228600" defTabSz="649288">
                <a:defRPr sz="11200">
                  <a:solidFill>
                    <a:srgbClr val="000000"/>
                  </a:solidFill>
                  <a:latin typeface="Gill Sans" charset="0"/>
                  <a:ea typeface="ヒラギノ角ゴ ProN W3" charset="-128"/>
                  <a:sym typeface="Gill Sans" charset="0"/>
                </a:defRPr>
              </a:lvl4pPr>
              <a:lvl5pPr marL="2057400" indent="-228600" defTabSz="649288">
                <a:defRPr sz="11200">
                  <a:solidFill>
                    <a:srgbClr val="000000"/>
                  </a:solidFill>
                  <a:latin typeface="Gill Sans" charset="0"/>
                  <a:ea typeface="ヒラギノ角ゴ ProN W3" charset="-128"/>
                  <a:sym typeface="Gill Sans" charset="0"/>
                </a:defRPr>
              </a:lvl5pPr>
              <a:lvl6pPr marL="25146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ctr" hangingPunct="1">
                <a:lnSpc>
                  <a:spcPct val="130000"/>
                </a:lnSpc>
                <a:defRPr/>
              </a:pPr>
              <a:r>
                <a:rPr kumimoji="1" lang="en-US" altLang="zh-CN" sz="1600" b="1" dirty="0" smtClean="0">
                  <a:solidFill>
                    <a:srgbClr val="1A86EA"/>
                  </a:solidFill>
                  <a:latin typeface="微软雅黑" charset="-122"/>
                </a:rPr>
                <a:t>Volume</a:t>
              </a:r>
            </a:p>
            <a:p>
              <a:pPr algn="ctr" hangingPunct="1">
                <a:lnSpc>
                  <a:spcPct val="130000"/>
                </a:lnSpc>
                <a:defRPr/>
              </a:pPr>
              <a:endParaRPr kumimoji="1" lang="en-US" altLang="zh-CN" sz="1600" dirty="0" smtClean="0">
                <a:solidFill>
                  <a:srgbClr val="595959"/>
                </a:solidFill>
                <a:latin typeface="微软雅黑" charset="-122"/>
              </a:endParaRPr>
            </a:p>
            <a:p>
              <a:pPr algn="ctr" hangingPunct="1">
                <a:lnSpc>
                  <a:spcPct val="130000"/>
                </a:lnSpc>
                <a:defRPr/>
              </a:pPr>
              <a:r>
                <a:rPr kumimoji="1" lang="zh-CN" altLang="en-US" sz="1600" dirty="0" smtClean="0">
                  <a:solidFill>
                    <a:srgbClr val="595959"/>
                  </a:solidFill>
                  <a:latin typeface="+mn-ea"/>
                  <a:ea typeface="+mn-ea"/>
                </a:rPr>
                <a:t>每天生成</a:t>
              </a:r>
              <a:r>
                <a:rPr kumimoji="1" lang="en-US" altLang="zh-CN" sz="1600" dirty="0" smtClean="0">
                  <a:solidFill>
                    <a:srgbClr val="595959"/>
                  </a:solidFill>
                  <a:latin typeface="+mn-ea"/>
                  <a:ea typeface="+mn-ea"/>
                </a:rPr>
                <a:t/>
              </a:r>
              <a:br>
                <a:rPr kumimoji="1" lang="en-US" altLang="zh-CN" sz="1600" dirty="0" smtClean="0">
                  <a:solidFill>
                    <a:srgbClr val="595959"/>
                  </a:solidFill>
                  <a:latin typeface="+mn-ea"/>
                  <a:ea typeface="+mn-ea"/>
                </a:rPr>
              </a:br>
              <a:r>
                <a:rPr kumimoji="1" lang="en-US" altLang="zh-CN" sz="1600" dirty="0" smtClean="0">
                  <a:solidFill>
                    <a:srgbClr val="595959"/>
                  </a:solidFill>
                  <a:latin typeface="+mn-lt"/>
                  <a:ea typeface="+mn-ea"/>
                </a:rPr>
                <a:t>T</a:t>
              </a:r>
              <a:r>
                <a:rPr kumimoji="1" lang="zh-CN" altLang="en-US" sz="1600" dirty="0" smtClean="0">
                  <a:solidFill>
                    <a:srgbClr val="595959"/>
                  </a:solidFill>
                  <a:latin typeface="+mn-ea"/>
                  <a:ea typeface="+mn-ea"/>
                </a:rPr>
                <a:t>级数据</a:t>
              </a:r>
            </a:p>
          </p:txBody>
        </p:sp>
        <p:sp>
          <p:nvSpPr>
            <p:cNvPr id="13" name="文本框 11"/>
            <p:cNvSpPr txBox="1">
              <a:spLocks noChangeArrowheads="1"/>
            </p:cNvSpPr>
            <p:nvPr/>
          </p:nvSpPr>
          <p:spPr bwMode="auto">
            <a:xfrm>
              <a:off x="6845457" y="7013980"/>
              <a:ext cx="771648" cy="1089232"/>
            </a:xfrm>
            <a:prstGeom prst="rect">
              <a:avLst/>
            </a:prstGeom>
            <a:noFill/>
            <a:ln>
              <a:noFill/>
            </a:ln>
            <a:extLst>
              <a:ext uri="{909E8E84-426E-40dd-AFC4-6F175D3DCCD1}"/>
              <a:ext uri="{91240B29-F687-4f45-9708-019B960494DF}"/>
            </a:extLst>
          </p:spPr>
          <p:txBody>
            <a:bodyPr wrap="none" lIns="130039" tIns="65020" rIns="130039" bIns="65020">
              <a:spAutoFit/>
            </a:bodyPr>
            <a:lstStyle>
              <a:lvl1pPr defTabSz="649288">
                <a:defRPr sz="11200">
                  <a:solidFill>
                    <a:srgbClr val="000000"/>
                  </a:solidFill>
                  <a:latin typeface="Gill Sans" charset="0"/>
                  <a:ea typeface="ヒラギノ角ゴ ProN W3" charset="-128"/>
                  <a:sym typeface="Gill Sans" charset="0"/>
                </a:defRPr>
              </a:lvl1pPr>
              <a:lvl2pPr marL="742950" indent="-285750" defTabSz="649288">
                <a:defRPr sz="11200">
                  <a:solidFill>
                    <a:srgbClr val="000000"/>
                  </a:solidFill>
                  <a:latin typeface="Gill Sans" charset="0"/>
                  <a:ea typeface="ヒラギノ角ゴ ProN W3" charset="-128"/>
                  <a:sym typeface="Gill Sans" charset="0"/>
                </a:defRPr>
              </a:lvl2pPr>
              <a:lvl3pPr marL="1143000" indent="-228600" defTabSz="649288">
                <a:defRPr sz="11200">
                  <a:solidFill>
                    <a:srgbClr val="000000"/>
                  </a:solidFill>
                  <a:latin typeface="Gill Sans" charset="0"/>
                  <a:ea typeface="ヒラギノ角ゴ ProN W3" charset="-128"/>
                  <a:sym typeface="Gill Sans" charset="0"/>
                </a:defRPr>
              </a:lvl3pPr>
              <a:lvl4pPr marL="1600200" indent="-228600" defTabSz="649288">
                <a:defRPr sz="11200">
                  <a:solidFill>
                    <a:srgbClr val="000000"/>
                  </a:solidFill>
                  <a:latin typeface="Gill Sans" charset="0"/>
                  <a:ea typeface="ヒラギノ角ゴ ProN W3" charset="-128"/>
                  <a:sym typeface="Gill Sans" charset="0"/>
                </a:defRPr>
              </a:lvl4pPr>
              <a:lvl5pPr marL="2057400" indent="-228600" defTabSz="649288">
                <a:defRPr sz="11200">
                  <a:solidFill>
                    <a:srgbClr val="000000"/>
                  </a:solidFill>
                  <a:latin typeface="Gill Sans" charset="0"/>
                  <a:ea typeface="ヒラギノ角ゴ ProN W3" charset="-128"/>
                  <a:sym typeface="Gill Sans" charset="0"/>
                </a:defRPr>
              </a:lvl5pPr>
              <a:lvl6pPr marL="25146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hangingPunct="1">
                <a:defRPr/>
              </a:pPr>
              <a:r>
                <a:rPr kumimoji="1" lang="zh-CN" altLang="en-US" sz="2400" b="1" dirty="0">
                  <a:solidFill>
                    <a:srgbClr val="FFFFFF"/>
                  </a:solidFill>
                  <a:latin typeface="+mn-ea"/>
                  <a:ea typeface="+mn-ea"/>
                </a:rPr>
                <a:t>量</a:t>
              </a:r>
            </a:p>
          </p:txBody>
        </p:sp>
        <p:sp>
          <p:nvSpPr>
            <p:cNvPr id="14" name="文本框 12"/>
            <p:cNvSpPr txBox="1">
              <a:spLocks noChangeArrowheads="1"/>
            </p:cNvSpPr>
            <p:nvPr/>
          </p:nvSpPr>
          <p:spPr bwMode="auto">
            <a:xfrm>
              <a:off x="9951341" y="7013980"/>
              <a:ext cx="769505" cy="1089232"/>
            </a:xfrm>
            <a:prstGeom prst="rect">
              <a:avLst/>
            </a:prstGeom>
            <a:noFill/>
            <a:ln>
              <a:noFill/>
            </a:ln>
            <a:extLst>
              <a:ext uri="{909E8E84-426E-40dd-AFC4-6F175D3DCCD1}"/>
              <a:ext uri="{91240B29-F687-4f45-9708-019B960494DF}"/>
            </a:extLst>
          </p:spPr>
          <p:txBody>
            <a:bodyPr wrap="none" lIns="130039" tIns="65020" rIns="130039" bIns="65020">
              <a:spAutoFit/>
            </a:bodyPr>
            <a:lstStyle>
              <a:lvl1pPr defTabSz="649288">
                <a:defRPr sz="11200">
                  <a:solidFill>
                    <a:srgbClr val="000000"/>
                  </a:solidFill>
                  <a:latin typeface="Gill Sans" charset="0"/>
                  <a:ea typeface="ヒラギノ角ゴ ProN W3" charset="-128"/>
                  <a:sym typeface="Gill Sans" charset="0"/>
                </a:defRPr>
              </a:lvl1pPr>
              <a:lvl2pPr marL="742950" indent="-285750" defTabSz="649288">
                <a:defRPr sz="11200">
                  <a:solidFill>
                    <a:srgbClr val="000000"/>
                  </a:solidFill>
                  <a:latin typeface="Gill Sans" charset="0"/>
                  <a:ea typeface="ヒラギノ角ゴ ProN W3" charset="-128"/>
                  <a:sym typeface="Gill Sans" charset="0"/>
                </a:defRPr>
              </a:lvl2pPr>
              <a:lvl3pPr marL="1143000" indent="-228600" defTabSz="649288">
                <a:defRPr sz="11200">
                  <a:solidFill>
                    <a:srgbClr val="000000"/>
                  </a:solidFill>
                  <a:latin typeface="Gill Sans" charset="0"/>
                  <a:ea typeface="ヒラギノ角ゴ ProN W3" charset="-128"/>
                  <a:sym typeface="Gill Sans" charset="0"/>
                </a:defRPr>
              </a:lvl3pPr>
              <a:lvl4pPr marL="1600200" indent="-228600" defTabSz="649288">
                <a:defRPr sz="11200">
                  <a:solidFill>
                    <a:srgbClr val="000000"/>
                  </a:solidFill>
                  <a:latin typeface="Gill Sans" charset="0"/>
                  <a:ea typeface="ヒラギノ角ゴ ProN W3" charset="-128"/>
                  <a:sym typeface="Gill Sans" charset="0"/>
                </a:defRPr>
              </a:lvl4pPr>
              <a:lvl5pPr marL="2057400" indent="-228600" defTabSz="649288">
                <a:defRPr sz="11200">
                  <a:solidFill>
                    <a:srgbClr val="000000"/>
                  </a:solidFill>
                  <a:latin typeface="Gill Sans" charset="0"/>
                  <a:ea typeface="ヒラギノ角ゴ ProN W3" charset="-128"/>
                  <a:sym typeface="Gill Sans" charset="0"/>
                </a:defRPr>
              </a:lvl5pPr>
              <a:lvl6pPr marL="25146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hangingPunct="1">
                <a:defRPr/>
              </a:pPr>
              <a:r>
                <a:rPr kumimoji="1" lang="zh-CN" altLang="en-US" sz="2400" b="1">
                  <a:solidFill>
                    <a:srgbClr val="FFFFFF"/>
                  </a:solidFill>
                  <a:latin typeface="+mn-ea"/>
                  <a:ea typeface="+mn-ea"/>
                </a:rPr>
                <a:t>速</a:t>
              </a:r>
            </a:p>
          </p:txBody>
        </p:sp>
        <p:sp>
          <p:nvSpPr>
            <p:cNvPr id="15" name="文本框 15"/>
            <p:cNvSpPr txBox="1">
              <a:spLocks noChangeArrowheads="1"/>
            </p:cNvSpPr>
            <p:nvPr/>
          </p:nvSpPr>
          <p:spPr bwMode="auto">
            <a:xfrm>
              <a:off x="9379035" y="8915813"/>
              <a:ext cx="1766217" cy="3074054"/>
            </a:xfrm>
            <a:prstGeom prst="rect">
              <a:avLst/>
            </a:prstGeom>
            <a:noFill/>
            <a:ln>
              <a:noFill/>
            </a:ln>
            <a:extLst>
              <a:ext uri="{909E8E84-426E-40dd-AFC4-6F175D3DCCD1}"/>
              <a:ext uri="{91240B29-F687-4f45-9708-019B960494DF}"/>
            </a:extLst>
          </p:spPr>
          <p:txBody>
            <a:bodyPr lIns="130039" tIns="65020" rIns="130039" bIns="65020">
              <a:spAutoFit/>
            </a:bodyPr>
            <a:lstStyle>
              <a:lvl1pPr defTabSz="649288">
                <a:defRPr sz="11200">
                  <a:solidFill>
                    <a:srgbClr val="000000"/>
                  </a:solidFill>
                  <a:latin typeface="Gill Sans" charset="0"/>
                  <a:ea typeface="ヒラギノ角ゴ ProN W3" charset="-128"/>
                  <a:sym typeface="Gill Sans" charset="0"/>
                </a:defRPr>
              </a:lvl1pPr>
              <a:lvl2pPr marL="742950" indent="-285750" defTabSz="649288">
                <a:defRPr sz="11200">
                  <a:solidFill>
                    <a:srgbClr val="000000"/>
                  </a:solidFill>
                  <a:latin typeface="Gill Sans" charset="0"/>
                  <a:ea typeface="ヒラギノ角ゴ ProN W3" charset="-128"/>
                  <a:sym typeface="Gill Sans" charset="0"/>
                </a:defRPr>
              </a:lvl2pPr>
              <a:lvl3pPr marL="1143000" indent="-228600" defTabSz="649288">
                <a:defRPr sz="11200">
                  <a:solidFill>
                    <a:srgbClr val="000000"/>
                  </a:solidFill>
                  <a:latin typeface="Gill Sans" charset="0"/>
                  <a:ea typeface="ヒラギノ角ゴ ProN W3" charset="-128"/>
                  <a:sym typeface="Gill Sans" charset="0"/>
                </a:defRPr>
              </a:lvl3pPr>
              <a:lvl4pPr marL="1600200" indent="-228600" defTabSz="649288">
                <a:defRPr sz="11200">
                  <a:solidFill>
                    <a:srgbClr val="000000"/>
                  </a:solidFill>
                  <a:latin typeface="Gill Sans" charset="0"/>
                  <a:ea typeface="ヒラギノ角ゴ ProN W3" charset="-128"/>
                  <a:sym typeface="Gill Sans" charset="0"/>
                </a:defRPr>
              </a:lvl4pPr>
              <a:lvl5pPr marL="2057400" indent="-228600" defTabSz="649288">
                <a:defRPr sz="11200">
                  <a:solidFill>
                    <a:srgbClr val="000000"/>
                  </a:solidFill>
                  <a:latin typeface="Gill Sans" charset="0"/>
                  <a:ea typeface="ヒラギノ角ゴ ProN W3" charset="-128"/>
                  <a:sym typeface="Gill Sans" charset="0"/>
                </a:defRPr>
              </a:lvl5pPr>
              <a:lvl6pPr marL="25146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ctr" hangingPunct="1">
                <a:lnSpc>
                  <a:spcPct val="130000"/>
                </a:lnSpc>
                <a:defRPr/>
              </a:pPr>
              <a:r>
                <a:rPr kumimoji="1" lang="en-US" altLang="zh-CN" sz="1600" b="1" dirty="0">
                  <a:solidFill>
                    <a:srgbClr val="1A86EA"/>
                  </a:solidFill>
                  <a:latin typeface="微软雅黑" charset="-122"/>
                </a:rPr>
                <a:t>Velocity</a:t>
              </a:r>
            </a:p>
            <a:p>
              <a:pPr algn="ctr" hangingPunct="1">
                <a:lnSpc>
                  <a:spcPct val="130000"/>
                </a:lnSpc>
                <a:defRPr/>
              </a:pPr>
              <a:endParaRPr kumimoji="1" lang="en-US" altLang="zh-CN" sz="1600" dirty="0" smtClean="0">
                <a:solidFill>
                  <a:srgbClr val="404040"/>
                </a:solidFill>
                <a:latin typeface="微软雅黑" charset="-122"/>
              </a:endParaRPr>
            </a:p>
            <a:p>
              <a:pPr algn="ctr" hangingPunct="1">
                <a:lnSpc>
                  <a:spcPct val="130000"/>
                </a:lnSpc>
                <a:defRPr/>
              </a:pPr>
              <a:r>
                <a:rPr kumimoji="1" lang="zh-CN" altLang="en-US" sz="1600" dirty="0" smtClean="0">
                  <a:solidFill>
                    <a:srgbClr val="404040"/>
                  </a:solidFill>
                  <a:latin typeface="+mn-ea"/>
                  <a:ea typeface="+mn-ea"/>
                </a:rPr>
                <a:t>最高每分钟</a:t>
              </a:r>
              <a:r>
                <a:rPr kumimoji="1" lang="en-US" altLang="zh-CN" sz="1600" dirty="0" smtClean="0">
                  <a:solidFill>
                    <a:srgbClr val="404040"/>
                  </a:solidFill>
                  <a:latin typeface="+mn-ea"/>
                  <a:ea typeface="+mn-ea"/>
                </a:rPr>
                <a:t/>
              </a:r>
              <a:br>
                <a:rPr kumimoji="1" lang="en-US" altLang="zh-CN" sz="1600" dirty="0" smtClean="0">
                  <a:solidFill>
                    <a:srgbClr val="404040"/>
                  </a:solidFill>
                  <a:latin typeface="+mn-ea"/>
                  <a:ea typeface="+mn-ea"/>
                </a:rPr>
              </a:br>
              <a:r>
                <a:rPr kumimoji="1" lang="en-US" altLang="zh-CN" sz="1600" dirty="0" smtClean="0">
                  <a:solidFill>
                    <a:srgbClr val="404040"/>
                  </a:solidFill>
                  <a:latin typeface="+mn-lt"/>
                  <a:ea typeface="+mn-ea"/>
                </a:rPr>
                <a:t>50+</a:t>
              </a:r>
              <a:r>
                <a:rPr kumimoji="1" lang="zh-CN" altLang="en-US" sz="1600" dirty="0" smtClean="0">
                  <a:solidFill>
                    <a:srgbClr val="404040"/>
                  </a:solidFill>
                  <a:latin typeface="+mn-ea"/>
                  <a:ea typeface="+mn-ea"/>
                </a:rPr>
                <a:t>申请</a:t>
              </a:r>
            </a:p>
          </p:txBody>
        </p:sp>
        <p:pic>
          <p:nvPicPr>
            <p:cNvPr id="34831" name="图片 3" descr="P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96788" y="6737350"/>
              <a:ext cx="1712912"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2" name="图片 4" descr="P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08275" y="6737350"/>
              <a:ext cx="1712913"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3" name="图片 6" descr="P2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41500" y="7986713"/>
              <a:ext cx="184150" cy="42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本框 8"/>
            <p:cNvSpPr txBox="1">
              <a:spLocks noChangeArrowheads="1"/>
            </p:cNvSpPr>
            <p:nvPr/>
          </p:nvSpPr>
          <p:spPr bwMode="auto">
            <a:xfrm>
              <a:off x="12069086" y="8915813"/>
              <a:ext cx="2387823" cy="3772545"/>
            </a:xfrm>
            <a:prstGeom prst="rect">
              <a:avLst/>
            </a:prstGeom>
            <a:noFill/>
            <a:ln>
              <a:noFill/>
            </a:ln>
            <a:extLst>
              <a:ext uri="{909E8E84-426E-40dd-AFC4-6F175D3DCCD1}"/>
              <a:ext uri="{91240B29-F687-4f45-9708-019B960494DF}"/>
            </a:extLst>
          </p:spPr>
          <p:txBody>
            <a:bodyPr lIns="130039" tIns="65020" rIns="130039" bIns="65020">
              <a:spAutoFit/>
            </a:bodyPr>
            <a:lstStyle>
              <a:lvl1pPr defTabSz="649288">
                <a:defRPr sz="11200">
                  <a:solidFill>
                    <a:srgbClr val="000000"/>
                  </a:solidFill>
                  <a:latin typeface="Gill Sans" charset="0"/>
                  <a:ea typeface="ヒラギノ角ゴ ProN W3" charset="-128"/>
                  <a:sym typeface="Gill Sans" charset="0"/>
                </a:defRPr>
              </a:lvl1pPr>
              <a:lvl2pPr marL="742950" indent="-285750" defTabSz="649288">
                <a:defRPr sz="11200">
                  <a:solidFill>
                    <a:srgbClr val="000000"/>
                  </a:solidFill>
                  <a:latin typeface="Gill Sans" charset="0"/>
                  <a:ea typeface="ヒラギノ角ゴ ProN W3" charset="-128"/>
                  <a:sym typeface="Gill Sans" charset="0"/>
                </a:defRPr>
              </a:lvl2pPr>
              <a:lvl3pPr marL="1143000" indent="-228600" defTabSz="649288">
                <a:defRPr sz="11200">
                  <a:solidFill>
                    <a:srgbClr val="000000"/>
                  </a:solidFill>
                  <a:latin typeface="Gill Sans" charset="0"/>
                  <a:ea typeface="ヒラギノ角ゴ ProN W3" charset="-128"/>
                  <a:sym typeface="Gill Sans" charset="0"/>
                </a:defRPr>
              </a:lvl3pPr>
              <a:lvl4pPr marL="1600200" indent="-228600" defTabSz="649288">
                <a:defRPr sz="11200">
                  <a:solidFill>
                    <a:srgbClr val="000000"/>
                  </a:solidFill>
                  <a:latin typeface="Gill Sans" charset="0"/>
                  <a:ea typeface="ヒラギノ角ゴ ProN W3" charset="-128"/>
                  <a:sym typeface="Gill Sans" charset="0"/>
                </a:defRPr>
              </a:lvl4pPr>
              <a:lvl5pPr marL="2057400" indent="-228600" defTabSz="649288">
                <a:defRPr sz="11200">
                  <a:solidFill>
                    <a:srgbClr val="000000"/>
                  </a:solidFill>
                  <a:latin typeface="Gill Sans" charset="0"/>
                  <a:ea typeface="ヒラギノ角ゴ ProN W3" charset="-128"/>
                  <a:sym typeface="Gill Sans" charset="0"/>
                </a:defRPr>
              </a:lvl5pPr>
              <a:lvl6pPr marL="25146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ctr" hangingPunct="1">
                <a:lnSpc>
                  <a:spcPct val="130000"/>
                </a:lnSpc>
                <a:defRPr/>
              </a:pPr>
              <a:r>
                <a:rPr kumimoji="1" lang="en-US" altLang="zh-CN" sz="1600" b="1" dirty="0">
                  <a:solidFill>
                    <a:srgbClr val="1A86EA"/>
                  </a:solidFill>
                  <a:latin typeface="微软雅黑" charset="-122"/>
                </a:rPr>
                <a:t>Variety</a:t>
              </a:r>
            </a:p>
            <a:p>
              <a:pPr algn="ctr" hangingPunct="1">
                <a:lnSpc>
                  <a:spcPct val="130000"/>
                </a:lnSpc>
                <a:defRPr/>
              </a:pPr>
              <a:r>
                <a:rPr kumimoji="1" lang="en-US" altLang="zh-CN" sz="1600" dirty="0">
                  <a:solidFill>
                    <a:srgbClr val="595959"/>
                  </a:solidFill>
                  <a:latin typeface="微软雅黑" charset="-122"/>
                </a:rPr>
                <a:t/>
              </a:r>
              <a:br>
                <a:rPr kumimoji="1" lang="en-US" altLang="zh-CN" sz="1600" dirty="0">
                  <a:solidFill>
                    <a:srgbClr val="595959"/>
                  </a:solidFill>
                  <a:latin typeface="微软雅黑" charset="-122"/>
                </a:rPr>
              </a:br>
              <a:r>
                <a:rPr kumimoji="1" lang="zh-CN" altLang="en-US" sz="1600" dirty="0">
                  <a:solidFill>
                    <a:srgbClr val="595959"/>
                  </a:solidFill>
                  <a:latin typeface="+mn-ea"/>
                  <a:ea typeface="+mn-ea"/>
                  <a:cs typeface="黑体" charset="-122"/>
                </a:rPr>
                <a:t>网络</a:t>
              </a:r>
              <a:r>
                <a:rPr kumimoji="1" lang="en-US" altLang="zh-CN" sz="1600" dirty="0">
                  <a:solidFill>
                    <a:srgbClr val="595959"/>
                  </a:solidFill>
                  <a:latin typeface="+mn-ea"/>
                  <a:ea typeface="+mn-ea"/>
                  <a:cs typeface="黑体" charset="-122"/>
                </a:rPr>
                <a:t>,</a:t>
              </a:r>
              <a:r>
                <a:rPr kumimoji="1" lang="zh-CN" altLang="en-US" sz="1600" dirty="0">
                  <a:solidFill>
                    <a:srgbClr val="595959"/>
                  </a:solidFill>
                  <a:latin typeface="+mn-ea"/>
                  <a:ea typeface="+mn-ea"/>
                  <a:cs typeface="黑体" charset="-122"/>
                </a:rPr>
                <a:t>设备</a:t>
              </a:r>
              <a:r>
                <a:rPr kumimoji="1" lang="en-US" altLang="zh-CN" sz="1600" dirty="0">
                  <a:solidFill>
                    <a:srgbClr val="595959"/>
                  </a:solidFill>
                  <a:latin typeface="+mn-ea"/>
                  <a:ea typeface="+mn-ea"/>
                  <a:cs typeface="黑体" charset="-122"/>
                </a:rPr>
                <a:t>,</a:t>
              </a:r>
              <a:r>
                <a:rPr kumimoji="1" lang="zh-CN" altLang="en-US" sz="1600" dirty="0">
                  <a:solidFill>
                    <a:srgbClr val="595959"/>
                  </a:solidFill>
                  <a:latin typeface="+mn-ea"/>
                  <a:ea typeface="+mn-ea"/>
                  <a:cs typeface="黑体" charset="-122"/>
                </a:rPr>
                <a:t>行为</a:t>
              </a:r>
              <a:r>
                <a:rPr kumimoji="1" lang="en-US" altLang="zh-CN" sz="1600" dirty="0">
                  <a:solidFill>
                    <a:srgbClr val="595959"/>
                  </a:solidFill>
                  <a:latin typeface="+mn-ea"/>
                  <a:ea typeface="+mn-ea"/>
                  <a:cs typeface="黑体" charset="-122"/>
                </a:rPr>
                <a:t>,</a:t>
              </a:r>
              <a:br>
                <a:rPr kumimoji="1" lang="en-US" altLang="zh-CN" sz="1600" dirty="0">
                  <a:solidFill>
                    <a:srgbClr val="595959"/>
                  </a:solidFill>
                  <a:latin typeface="+mn-ea"/>
                  <a:ea typeface="+mn-ea"/>
                  <a:cs typeface="黑体" charset="-122"/>
                </a:rPr>
              </a:br>
              <a:r>
                <a:rPr kumimoji="1" lang="zh-CN" altLang="en-US" sz="1600" dirty="0">
                  <a:solidFill>
                    <a:srgbClr val="595959"/>
                  </a:solidFill>
                  <a:latin typeface="+mn-ea"/>
                  <a:ea typeface="+mn-ea"/>
                  <a:cs typeface="黑体" charset="-122"/>
                </a:rPr>
                <a:t>渠道</a:t>
              </a:r>
              <a:r>
                <a:rPr kumimoji="1" lang="en-US" altLang="zh-CN" sz="1600" dirty="0">
                  <a:solidFill>
                    <a:srgbClr val="595959"/>
                  </a:solidFill>
                  <a:latin typeface="+mn-ea"/>
                  <a:ea typeface="+mn-ea"/>
                  <a:cs typeface="黑体" charset="-122"/>
                </a:rPr>
                <a:t>,PII,</a:t>
              </a:r>
              <a:r>
                <a:rPr kumimoji="1" lang="zh-CN" altLang="en-US" sz="1600" dirty="0">
                  <a:solidFill>
                    <a:srgbClr val="595959"/>
                  </a:solidFill>
                  <a:latin typeface="+mn-ea"/>
                  <a:ea typeface="+mn-ea"/>
                  <a:cs typeface="黑体" charset="-122"/>
                </a:rPr>
                <a:t>社交</a:t>
              </a:r>
              <a:r>
                <a:rPr kumimoji="1" lang="en-US" altLang="zh-CN" sz="1600" dirty="0">
                  <a:solidFill>
                    <a:srgbClr val="595959"/>
                  </a:solidFill>
                  <a:latin typeface="+mn-ea"/>
                  <a:ea typeface="+mn-ea"/>
                  <a:cs typeface="黑体" charset="-122"/>
                </a:rPr>
                <a:t>,</a:t>
              </a:r>
              <a:br>
                <a:rPr kumimoji="1" lang="en-US" altLang="zh-CN" sz="1600" dirty="0">
                  <a:solidFill>
                    <a:srgbClr val="595959"/>
                  </a:solidFill>
                  <a:latin typeface="+mn-ea"/>
                  <a:ea typeface="+mn-ea"/>
                  <a:cs typeface="黑体" charset="-122"/>
                </a:rPr>
              </a:br>
              <a:r>
                <a:rPr kumimoji="1" lang="zh-CN" altLang="en-US" sz="1600" dirty="0">
                  <a:solidFill>
                    <a:srgbClr val="595959"/>
                  </a:solidFill>
                  <a:latin typeface="+mn-ea"/>
                  <a:ea typeface="+mn-ea"/>
                  <a:cs typeface="黑体" charset="-122"/>
                </a:rPr>
                <a:t>三方</a:t>
              </a:r>
              <a:r>
                <a:rPr kumimoji="1" lang="en-US" altLang="zh-CN" sz="1600" dirty="0">
                  <a:solidFill>
                    <a:srgbClr val="595959"/>
                  </a:solidFill>
                  <a:latin typeface="+mn-ea"/>
                  <a:ea typeface="+mn-ea"/>
                  <a:cs typeface="黑体" charset="-122"/>
                </a:rPr>
                <a:t>,</a:t>
              </a:r>
              <a:r>
                <a:rPr kumimoji="1" lang="zh-CN" altLang="en-US" sz="1600" dirty="0">
                  <a:solidFill>
                    <a:srgbClr val="595959"/>
                  </a:solidFill>
                  <a:latin typeface="+mn-ea"/>
                  <a:ea typeface="+mn-ea"/>
                  <a:cs typeface="黑体" charset="-122"/>
                </a:rPr>
                <a:t>等</a:t>
              </a:r>
              <a:r>
                <a:rPr kumimoji="1" lang="zh-CN" altLang="en-US" sz="1600" dirty="0" smtClean="0">
                  <a:solidFill>
                    <a:srgbClr val="595959"/>
                  </a:solidFill>
                  <a:latin typeface="+mn-ea"/>
                  <a:ea typeface="+mn-ea"/>
                  <a:cs typeface="黑体" charset="-122"/>
                </a:rPr>
                <a:t>类别</a:t>
              </a:r>
              <a:endParaRPr kumimoji="1" lang="zh-CN" altLang="en-US" sz="1600" dirty="0">
                <a:solidFill>
                  <a:srgbClr val="595959"/>
                </a:solidFill>
                <a:latin typeface="+mn-ea"/>
                <a:ea typeface="+mn-ea"/>
                <a:cs typeface="黑体" charset="-122"/>
              </a:endParaRPr>
            </a:p>
          </p:txBody>
        </p:sp>
        <p:sp>
          <p:nvSpPr>
            <p:cNvPr id="20" name="文本框 11"/>
            <p:cNvSpPr txBox="1">
              <a:spLocks noChangeArrowheads="1"/>
            </p:cNvSpPr>
            <p:nvPr/>
          </p:nvSpPr>
          <p:spPr bwMode="auto">
            <a:xfrm>
              <a:off x="12894322" y="7013980"/>
              <a:ext cx="769504" cy="1089232"/>
            </a:xfrm>
            <a:prstGeom prst="rect">
              <a:avLst/>
            </a:prstGeom>
            <a:noFill/>
            <a:ln>
              <a:noFill/>
            </a:ln>
            <a:extLst>
              <a:ext uri="{909E8E84-426E-40dd-AFC4-6F175D3DCCD1}"/>
              <a:ext uri="{91240B29-F687-4f45-9708-019B960494DF}"/>
            </a:extLst>
          </p:spPr>
          <p:txBody>
            <a:bodyPr wrap="none" lIns="130039" tIns="65020" rIns="130039" bIns="65020">
              <a:spAutoFit/>
            </a:bodyPr>
            <a:lstStyle>
              <a:lvl1pPr defTabSz="649288">
                <a:defRPr sz="11200">
                  <a:solidFill>
                    <a:srgbClr val="000000"/>
                  </a:solidFill>
                  <a:latin typeface="Gill Sans" charset="0"/>
                  <a:ea typeface="ヒラギノ角ゴ ProN W3" charset="-128"/>
                  <a:sym typeface="Gill Sans" charset="0"/>
                </a:defRPr>
              </a:lvl1pPr>
              <a:lvl2pPr marL="742950" indent="-285750" defTabSz="649288">
                <a:defRPr sz="11200">
                  <a:solidFill>
                    <a:srgbClr val="000000"/>
                  </a:solidFill>
                  <a:latin typeface="Gill Sans" charset="0"/>
                  <a:ea typeface="ヒラギノ角ゴ ProN W3" charset="-128"/>
                  <a:sym typeface="Gill Sans" charset="0"/>
                </a:defRPr>
              </a:lvl2pPr>
              <a:lvl3pPr marL="1143000" indent="-228600" defTabSz="649288">
                <a:defRPr sz="11200">
                  <a:solidFill>
                    <a:srgbClr val="000000"/>
                  </a:solidFill>
                  <a:latin typeface="Gill Sans" charset="0"/>
                  <a:ea typeface="ヒラギノ角ゴ ProN W3" charset="-128"/>
                  <a:sym typeface="Gill Sans" charset="0"/>
                </a:defRPr>
              </a:lvl3pPr>
              <a:lvl4pPr marL="1600200" indent="-228600" defTabSz="649288">
                <a:defRPr sz="11200">
                  <a:solidFill>
                    <a:srgbClr val="000000"/>
                  </a:solidFill>
                  <a:latin typeface="Gill Sans" charset="0"/>
                  <a:ea typeface="ヒラギノ角ゴ ProN W3" charset="-128"/>
                  <a:sym typeface="Gill Sans" charset="0"/>
                </a:defRPr>
              </a:lvl4pPr>
              <a:lvl5pPr marL="2057400" indent="-228600" defTabSz="649288">
                <a:defRPr sz="11200">
                  <a:solidFill>
                    <a:srgbClr val="000000"/>
                  </a:solidFill>
                  <a:latin typeface="Gill Sans" charset="0"/>
                  <a:ea typeface="ヒラギノ角ゴ ProN W3" charset="-128"/>
                  <a:sym typeface="Gill Sans" charset="0"/>
                </a:defRPr>
              </a:lvl5pPr>
              <a:lvl6pPr marL="25146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hangingPunct="1">
                <a:defRPr/>
              </a:pPr>
              <a:r>
                <a:rPr kumimoji="1" lang="zh-CN" altLang="en-US" sz="2400" b="1">
                  <a:solidFill>
                    <a:srgbClr val="FFFFFF"/>
                  </a:solidFill>
                  <a:latin typeface="+mn-ea"/>
                  <a:ea typeface="+mn-ea"/>
                </a:rPr>
                <a:t>类</a:t>
              </a:r>
            </a:p>
          </p:txBody>
        </p:sp>
        <p:sp>
          <p:nvSpPr>
            <p:cNvPr id="21" name="文本框 12"/>
            <p:cNvSpPr txBox="1">
              <a:spLocks noChangeArrowheads="1"/>
            </p:cNvSpPr>
            <p:nvPr/>
          </p:nvSpPr>
          <p:spPr bwMode="auto">
            <a:xfrm>
              <a:off x="15908037" y="7013980"/>
              <a:ext cx="769504" cy="1089232"/>
            </a:xfrm>
            <a:prstGeom prst="rect">
              <a:avLst/>
            </a:prstGeom>
            <a:noFill/>
            <a:ln>
              <a:noFill/>
            </a:ln>
            <a:extLst>
              <a:ext uri="{909E8E84-426E-40dd-AFC4-6F175D3DCCD1}"/>
              <a:ext uri="{91240B29-F687-4f45-9708-019B960494DF}"/>
            </a:extLst>
          </p:spPr>
          <p:txBody>
            <a:bodyPr wrap="none" lIns="130039" tIns="65020" rIns="130039" bIns="65020">
              <a:spAutoFit/>
            </a:bodyPr>
            <a:lstStyle>
              <a:lvl1pPr defTabSz="649288">
                <a:defRPr sz="11200">
                  <a:solidFill>
                    <a:srgbClr val="000000"/>
                  </a:solidFill>
                  <a:latin typeface="Gill Sans" charset="0"/>
                  <a:ea typeface="ヒラギノ角ゴ ProN W3" charset="-128"/>
                  <a:sym typeface="Gill Sans" charset="0"/>
                </a:defRPr>
              </a:lvl1pPr>
              <a:lvl2pPr marL="742950" indent="-285750" defTabSz="649288">
                <a:defRPr sz="11200">
                  <a:solidFill>
                    <a:srgbClr val="000000"/>
                  </a:solidFill>
                  <a:latin typeface="Gill Sans" charset="0"/>
                  <a:ea typeface="ヒラギノ角ゴ ProN W3" charset="-128"/>
                  <a:sym typeface="Gill Sans" charset="0"/>
                </a:defRPr>
              </a:lvl2pPr>
              <a:lvl3pPr marL="1143000" indent="-228600" defTabSz="649288">
                <a:defRPr sz="11200">
                  <a:solidFill>
                    <a:srgbClr val="000000"/>
                  </a:solidFill>
                  <a:latin typeface="Gill Sans" charset="0"/>
                  <a:ea typeface="ヒラギノ角ゴ ProN W3" charset="-128"/>
                  <a:sym typeface="Gill Sans" charset="0"/>
                </a:defRPr>
              </a:lvl3pPr>
              <a:lvl4pPr marL="1600200" indent="-228600" defTabSz="649288">
                <a:defRPr sz="11200">
                  <a:solidFill>
                    <a:srgbClr val="000000"/>
                  </a:solidFill>
                  <a:latin typeface="Gill Sans" charset="0"/>
                  <a:ea typeface="ヒラギノ角ゴ ProN W3" charset="-128"/>
                  <a:sym typeface="Gill Sans" charset="0"/>
                </a:defRPr>
              </a:lvl4pPr>
              <a:lvl5pPr marL="2057400" indent="-228600" defTabSz="649288">
                <a:defRPr sz="11200">
                  <a:solidFill>
                    <a:srgbClr val="000000"/>
                  </a:solidFill>
                  <a:latin typeface="Gill Sans" charset="0"/>
                  <a:ea typeface="ヒラギノ角ゴ ProN W3" charset="-128"/>
                  <a:sym typeface="Gill Sans" charset="0"/>
                </a:defRPr>
              </a:lvl5pPr>
              <a:lvl6pPr marL="25146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hangingPunct="1">
                <a:defRPr/>
              </a:pPr>
              <a:r>
                <a:rPr kumimoji="1" lang="zh-CN" altLang="en-US" sz="2400" b="1" dirty="0">
                  <a:solidFill>
                    <a:srgbClr val="FFFFFF"/>
                  </a:solidFill>
                  <a:latin typeface="+mn-ea"/>
                  <a:ea typeface="+mn-ea"/>
                </a:rPr>
                <a:t>质</a:t>
              </a:r>
            </a:p>
          </p:txBody>
        </p:sp>
        <p:sp>
          <p:nvSpPr>
            <p:cNvPr id="22" name="文本框 15"/>
            <p:cNvSpPr txBox="1">
              <a:spLocks noChangeArrowheads="1"/>
            </p:cNvSpPr>
            <p:nvPr/>
          </p:nvSpPr>
          <p:spPr bwMode="auto">
            <a:xfrm>
              <a:off x="15132102" y="8915813"/>
              <a:ext cx="2113459" cy="3074054"/>
            </a:xfrm>
            <a:prstGeom prst="rect">
              <a:avLst/>
            </a:prstGeom>
            <a:noFill/>
            <a:ln>
              <a:noFill/>
            </a:ln>
            <a:extLst>
              <a:ext uri="{909E8E84-426E-40dd-AFC4-6F175D3DCCD1}"/>
              <a:ext uri="{91240B29-F687-4f45-9708-019B960494DF}"/>
            </a:extLst>
          </p:spPr>
          <p:txBody>
            <a:bodyPr lIns="130039" tIns="65020" rIns="130039" bIns="65020">
              <a:spAutoFit/>
            </a:bodyPr>
            <a:lstStyle>
              <a:lvl1pPr defTabSz="649288">
                <a:defRPr sz="11200">
                  <a:solidFill>
                    <a:srgbClr val="000000"/>
                  </a:solidFill>
                  <a:latin typeface="Gill Sans" charset="0"/>
                  <a:ea typeface="ヒラギノ角ゴ ProN W3" charset="-128"/>
                  <a:sym typeface="Gill Sans" charset="0"/>
                </a:defRPr>
              </a:lvl1pPr>
              <a:lvl2pPr marL="742950" indent="-285750" defTabSz="649288">
                <a:defRPr sz="11200">
                  <a:solidFill>
                    <a:srgbClr val="000000"/>
                  </a:solidFill>
                  <a:latin typeface="Gill Sans" charset="0"/>
                  <a:ea typeface="ヒラギノ角ゴ ProN W3" charset="-128"/>
                  <a:sym typeface="Gill Sans" charset="0"/>
                </a:defRPr>
              </a:lvl2pPr>
              <a:lvl3pPr marL="1143000" indent="-228600" defTabSz="649288">
                <a:defRPr sz="11200">
                  <a:solidFill>
                    <a:srgbClr val="000000"/>
                  </a:solidFill>
                  <a:latin typeface="Gill Sans" charset="0"/>
                  <a:ea typeface="ヒラギノ角ゴ ProN W3" charset="-128"/>
                  <a:sym typeface="Gill Sans" charset="0"/>
                </a:defRPr>
              </a:lvl3pPr>
              <a:lvl4pPr marL="1600200" indent="-228600" defTabSz="649288">
                <a:defRPr sz="11200">
                  <a:solidFill>
                    <a:srgbClr val="000000"/>
                  </a:solidFill>
                  <a:latin typeface="Gill Sans" charset="0"/>
                  <a:ea typeface="ヒラギノ角ゴ ProN W3" charset="-128"/>
                  <a:sym typeface="Gill Sans" charset="0"/>
                </a:defRPr>
              </a:lvl4pPr>
              <a:lvl5pPr marL="2057400" indent="-228600" defTabSz="649288">
                <a:defRPr sz="11200">
                  <a:solidFill>
                    <a:srgbClr val="000000"/>
                  </a:solidFill>
                  <a:latin typeface="Gill Sans" charset="0"/>
                  <a:ea typeface="ヒラギノ角ゴ ProN W3" charset="-128"/>
                  <a:sym typeface="Gill Sans" charset="0"/>
                </a:defRPr>
              </a:lvl5pPr>
              <a:lvl6pPr marL="25146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defTabSz="649288"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ctr" hangingPunct="1">
                <a:lnSpc>
                  <a:spcPct val="130000"/>
                </a:lnSpc>
                <a:defRPr/>
              </a:pPr>
              <a:r>
                <a:rPr kumimoji="1" lang="en-US" altLang="zh-CN" sz="1600" b="1" dirty="0">
                  <a:solidFill>
                    <a:srgbClr val="1A86EA"/>
                  </a:solidFill>
                  <a:latin typeface="微软雅黑" charset="-122"/>
                </a:rPr>
                <a:t>Veracity</a:t>
              </a:r>
            </a:p>
            <a:p>
              <a:pPr algn="ctr" hangingPunct="1">
                <a:lnSpc>
                  <a:spcPct val="130000"/>
                </a:lnSpc>
                <a:defRPr/>
              </a:pPr>
              <a:endParaRPr kumimoji="1" lang="en-US" altLang="zh-CN" sz="1600" dirty="0" smtClean="0">
                <a:solidFill>
                  <a:srgbClr val="404040"/>
                </a:solidFill>
                <a:latin typeface="微软雅黑" charset="-122"/>
              </a:endParaRPr>
            </a:p>
            <a:p>
              <a:pPr algn="ctr" hangingPunct="1">
                <a:lnSpc>
                  <a:spcPct val="130000"/>
                </a:lnSpc>
                <a:defRPr/>
              </a:pPr>
              <a:r>
                <a:rPr kumimoji="1" lang="zh-CN" altLang="en-US" sz="1600" dirty="0" smtClean="0">
                  <a:solidFill>
                    <a:srgbClr val="404040"/>
                  </a:solidFill>
                  <a:latin typeface="+mn-ea"/>
                  <a:ea typeface="+mn-ea"/>
                </a:rPr>
                <a:t>完整度和质量</a:t>
              </a:r>
              <a:r>
                <a:rPr kumimoji="1" lang="en-US" altLang="zh-CN" sz="1600" dirty="0" smtClean="0">
                  <a:solidFill>
                    <a:srgbClr val="404040"/>
                  </a:solidFill>
                  <a:latin typeface="+mn-ea"/>
                  <a:ea typeface="+mn-ea"/>
                </a:rPr>
                <a:t/>
              </a:r>
              <a:br>
                <a:rPr kumimoji="1" lang="en-US" altLang="zh-CN" sz="1600" dirty="0" smtClean="0">
                  <a:solidFill>
                    <a:srgbClr val="404040"/>
                  </a:solidFill>
                  <a:latin typeface="+mn-ea"/>
                  <a:ea typeface="+mn-ea"/>
                </a:rPr>
              </a:br>
              <a:r>
                <a:rPr kumimoji="1" lang="zh-CN" altLang="en-US" sz="1600" dirty="0" smtClean="0">
                  <a:solidFill>
                    <a:srgbClr val="404040"/>
                  </a:solidFill>
                  <a:latin typeface="+mn-ea"/>
                  <a:ea typeface="+mn-ea"/>
                </a:rPr>
                <a:t>经常残差不齐</a:t>
              </a:r>
            </a:p>
          </p:txBody>
        </p:sp>
      </p:grpSp>
      <p:sp>
        <p:nvSpPr>
          <p:cNvPr id="8" name="页脚占位符 7"/>
          <p:cNvSpPr>
            <a:spLocks noGrp="1"/>
          </p:cNvSpPr>
          <p:nvPr>
            <p:ph type="ftr" sz="quarter" idx="11"/>
          </p:nvPr>
        </p:nvSpPr>
        <p:spPr/>
        <p:txBody>
          <a:bodyPr/>
          <a:lstStyle/>
          <a:p>
            <a:pPr>
              <a:defRPr/>
            </a:pPr>
            <a:fld id="{6E99F362-133C-BB4C-A030-1E0277745147}" type="slidenum">
              <a:rPr lang="bg-BG" altLang="zh-CN" smtClean="0"/>
              <a:t>31</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latin typeface="+mj-ea"/>
              </a:rPr>
              <a:t>个人对个人的信用贷款</a:t>
            </a:r>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grpSp>
        <p:nvGrpSpPr>
          <p:cNvPr id="35844" name="Group 25"/>
          <p:cNvGrpSpPr>
            <a:grpSpLocks/>
          </p:cNvGrpSpPr>
          <p:nvPr/>
        </p:nvGrpSpPr>
        <p:grpSpPr bwMode="auto">
          <a:xfrm>
            <a:off x="574675" y="1844675"/>
            <a:ext cx="7994650" cy="4176713"/>
            <a:chOff x="614181" y="1355547"/>
            <a:chExt cx="8005774" cy="3650300"/>
          </a:xfrm>
        </p:grpSpPr>
        <p:cxnSp>
          <p:nvCxnSpPr>
            <p:cNvPr id="8" name="Straight Connector 26"/>
            <p:cNvCxnSpPr/>
            <p:nvPr/>
          </p:nvCxnSpPr>
          <p:spPr>
            <a:xfrm>
              <a:off x="2315170" y="2347552"/>
              <a:ext cx="856854" cy="1426267"/>
            </a:xfrm>
            <a:prstGeom prst="line">
              <a:avLst/>
            </a:prstGeom>
            <a:noFill/>
            <a:ln w="76200" cap="flat" cmpd="sng" algn="ctr">
              <a:solidFill>
                <a:srgbClr val="4F81BD"/>
              </a:solidFill>
              <a:prstDash val="solid"/>
            </a:ln>
            <a:effectLst>
              <a:outerShdw blurRad="40000" dist="20000" dir="5400000" rotWithShape="0">
                <a:srgbClr val="000000">
                  <a:alpha val="38000"/>
                </a:srgbClr>
              </a:outerShdw>
            </a:effectLst>
          </p:spPr>
        </p:cxnSp>
        <p:cxnSp>
          <p:nvCxnSpPr>
            <p:cNvPr id="9" name="Straight Connector 27"/>
            <p:cNvCxnSpPr/>
            <p:nvPr/>
          </p:nvCxnSpPr>
          <p:spPr>
            <a:xfrm flipH="1">
              <a:off x="3480427" y="2347552"/>
              <a:ext cx="855263" cy="1426267"/>
            </a:xfrm>
            <a:prstGeom prst="line">
              <a:avLst/>
            </a:prstGeom>
            <a:noFill/>
            <a:ln w="76200" cap="flat" cmpd="sng" algn="ctr">
              <a:solidFill>
                <a:srgbClr val="4F81BD"/>
              </a:solidFill>
              <a:prstDash val="solid"/>
            </a:ln>
            <a:effectLst>
              <a:outerShdw blurRad="40000" dist="20000" dir="5400000" rotWithShape="0">
                <a:srgbClr val="000000">
                  <a:alpha val="38000"/>
                </a:srgbClr>
              </a:outerShdw>
            </a:effectLst>
          </p:spPr>
        </p:cxnSp>
        <p:sp>
          <p:nvSpPr>
            <p:cNvPr id="10" name="Rectangle 28"/>
            <p:cNvSpPr/>
            <p:nvPr/>
          </p:nvSpPr>
          <p:spPr>
            <a:xfrm>
              <a:off x="2480499" y="4665929"/>
              <a:ext cx="4374879" cy="339918"/>
            </a:xfrm>
            <a:prstGeom prst="rect">
              <a:avLst/>
            </a:prstGeom>
            <a:solidFill>
              <a:srgbClr val="0070C0"/>
            </a:soli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ctr" eaLnBrk="1" hangingPunct="1">
                <a:defRPr/>
              </a:pPr>
              <a:r>
                <a:rPr lang="en-US" altLang="zh-CN" sz="1600" dirty="0" smtClean="0">
                  <a:solidFill>
                    <a:schemeClr val="bg1"/>
                  </a:solidFill>
                  <a:latin typeface="+mn-ea"/>
                  <a:ea typeface="+mn-ea"/>
                </a:rPr>
                <a:t>P2P </a:t>
              </a:r>
              <a:r>
                <a:rPr lang="zh-CN" altLang="en-US" sz="1600" dirty="0" smtClean="0">
                  <a:solidFill>
                    <a:schemeClr val="bg1"/>
                  </a:solidFill>
                  <a:latin typeface="+mn-ea"/>
                  <a:ea typeface="+mn-ea"/>
                </a:rPr>
                <a:t>借款与理财咨询服务平台</a:t>
              </a:r>
              <a:endParaRPr lang="en-US" altLang="zh-CN" sz="1600" dirty="0" smtClean="0">
                <a:solidFill>
                  <a:schemeClr val="bg1"/>
                </a:solidFill>
                <a:latin typeface="+mn-ea"/>
                <a:ea typeface="+mn-ea"/>
                <a:cs typeface="Heiti SC Light" charset="-122"/>
              </a:endParaRPr>
            </a:p>
          </p:txBody>
        </p:sp>
        <p:cxnSp>
          <p:nvCxnSpPr>
            <p:cNvPr id="11" name="Straight Connector 29"/>
            <p:cNvCxnSpPr/>
            <p:nvPr/>
          </p:nvCxnSpPr>
          <p:spPr>
            <a:xfrm>
              <a:off x="4890498" y="2347552"/>
              <a:ext cx="855263" cy="1426267"/>
            </a:xfrm>
            <a:prstGeom prst="line">
              <a:avLst/>
            </a:prstGeom>
            <a:noFill/>
            <a:ln w="76200" cap="flat" cmpd="sng" algn="ctr">
              <a:solidFill>
                <a:srgbClr val="4F81BD"/>
              </a:solidFill>
              <a:prstDash val="solid"/>
            </a:ln>
            <a:effectLst>
              <a:outerShdw blurRad="40000" dist="20000" dir="5400000" rotWithShape="0">
                <a:srgbClr val="000000">
                  <a:alpha val="38000"/>
                </a:srgbClr>
              </a:outerShdw>
            </a:effectLst>
          </p:spPr>
        </p:cxnSp>
        <p:cxnSp>
          <p:nvCxnSpPr>
            <p:cNvPr id="12" name="Straight Connector 30"/>
            <p:cNvCxnSpPr/>
            <p:nvPr/>
          </p:nvCxnSpPr>
          <p:spPr>
            <a:xfrm flipH="1">
              <a:off x="6054165" y="2347552"/>
              <a:ext cx="855263" cy="1426267"/>
            </a:xfrm>
            <a:prstGeom prst="line">
              <a:avLst/>
            </a:prstGeom>
            <a:noFill/>
            <a:ln w="76200" cap="flat" cmpd="sng" algn="ctr">
              <a:solidFill>
                <a:srgbClr val="4F81BD"/>
              </a:solidFill>
              <a:prstDash val="solid"/>
            </a:ln>
            <a:effectLst>
              <a:outerShdw blurRad="40000" dist="20000" dir="5400000" rotWithShape="0">
                <a:srgbClr val="000000">
                  <a:alpha val="38000"/>
                </a:srgbClr>
              </a:outerShdw>
            </a:effectLst>
          </p:spPr>
        </p:cxnSp>
        <p:cxnSp>
          <p:nvCxnSpPr>
            <p:cNvPr id="13" name="Straight Connector 31"/>
            <p:cNvCxnSpPr/>
            <p:nvPr/>
          </p:nvCxnSpPr>
          <p:spPr>
            <a:xfrm>
              <a:off x="3172023" y="3773819"/>
              <a:ext cx="0" cy="756143"/>
            </a:xfrm>
            <a:prstGeom prst="line">
              <a:avLst/>
            </a:prstGeom>
            <a:noFill/>
            <a:ln w="76200" cap="flat" cmpd="sng" algn="ctr">
              <a:solidFill>
                <a:srgbClr val="4F81BD"/>
              </a:solidFill>
              <a:prstDash val="solid"/>
            </a:ln>
            <a:effectLst>
              <a:outerShdw blurRad="40000" dist="20000" dir="5400000" rotWithShape="0">
                <a:srgbClr val="000000">
                  <a:alpha val="38000"/>
                </a:srgbClr>
              </a:outerShdw>
            </a:effectLst>
          </p:spPr>
        </p:cxnSp>
        <p:cxnSp>
          <p:nvCxnSpPr>
            <p:cNvPr id="14" name="Straight Connector 32"/>
            <p:cNvCxnSpPr/>
            <p:nvPr/>
          </p:nvCxnSpPr>
          <p:spPr>
            <a:xfrm>
              <a:off x="3486785" y="3773819"/>
              <a:ext cx="0" cy="756143"/>
            </a:xfrm>
            <a:prstGeom prst="line">
              <a:avLst/>
            </a:prstGeom>
            <a:noFill/>
            <a:ln w="76200" cap="flat" cmpd="sng" algn="ctr">
              <a:solidFill>
                <a:srgbClr val="4F81BD"/>
              </a:solidFill>
              <a:prstDash val="solid"/>
            </a:ln>
            <a:effectLst>
              <a:outerShdw blurRad="40000" dist="20000" dir="5400000" rotWithShape="0">
                <a:srgbClr val="000000">
                  <a:alpha val="38000"/>
                </a:srgbClr>
              </a:outerShdw>
            </a:effectLst>
          </p:spPr>
        </p:cxnSp>
        <p:cxnSp>
          <p:nvCxnSpPr>
            <p:cNvPr id="15" name="Straight Connector 33"/>
            <p:cNvCxnSpPr/>
            <p:nvPr/>
          </p:nvCxnSpPr>
          <p:spPr>
            <a:xfrm>
              <a:off x="5745761" y="3773819"/>
              <a:ext cx="0" cy="756143"/>
            </a:xfrm>
            <a:prstGeom prst="line">
              <a:avLst/>
            </a:prstGeom>
            <a:noFill/>
            <a:ln w="76200" cap="flat" cmpd="sng" algn="ctr">
              <a:solidFill>
                <a:srgbClr val="4F81BD"/>
              </a:solidFill>
              <a:prstDash val="solid"/>
            </a:ln>
            <a:effectLst>
              <a:outerShdw blurRad="40000" dist="20000" dir="5400000" rotWithShape="0">
                <a:srgbClr val="000000">
                  <a:alpha val="38000"/>
                </a:srgbClr>
              </a:outerShdw>
            </a:effectLst>
          </p:spPr>
        </p:cxnSp>
        <p:cxnSp>
          <p:nvCxnSpPr>
            <p:cNvPr id="16" name="Straight Connector 34"/>
            <p:cNvCxnSpPr/>
            <p:nvPr/>
          </p:nvCxnSpPr>
          <p:spPr>
            <a:xfrm>
              <a:off x="6062114" y="3773819"/>
              <a:ext cx="0" cy="756143"/>
            </a:xfrm>
            <a:prstGeom prst="line">
              <a:avLst/>
            </a:prstGeom>
            <a:noFill/>
            <a:ln w="76200" cap="flat" cmpd="sng" algn="ctr">
              <a:solidFill>
                <a:srgbClr val="4F81BD"/>
              </a:solidFill>
              <a:prstDash val="solid"/>
            </a:ln>
            <a:effectLst>
              <a:outerShdw blurRad="40000" dist="20000" dir="5400000" rotWithShape="0">
                <a:srgbClr val="000000">
                  <a:alpha val="38000"/>
                </a:srgbClr>
              </a:outerShdw>
            </a:effectLst>
          </p:spPr>
        </p:cxnSp>
        <p:sp>
          <p:nvSpPr>
            <p:cNvPr id="17" name="Oval 35"/>
            <p:cNvSpPr/>
            <p:nvPr/>
          </p:nvSpPr>
          <p:spPr>
            <a:xfrm>
              <a:off x="1712670" y="1355547"/>
              <a:ext cx="3268441" cy="942058"/>
            </a:xfrm>
            <a:prstGeom prst="ellipse">
              <a:avLst/>
            </a:prstGeom>
            <a:solidFill>
              <a:sysClr val="window" lastClr="FFFFFF"/>
            </a:solidFill>
            <a:ln w="152400" cap="flat" cmpd="sng" algn="ctr">
              <a:solidFill>
                <a:srgbClr val="0070C0"/>
              </a:solidFill>
              <a:prstDash val="solid"/>
            </a:ln>
            <a:effectLst/>
          </p:spPr>
          <p:txBody>
            <a:bodyPr anchor="ctr"/>
            <a:lstStyle/>
            <a:p>
              <a:pPr algn="ctr" eaLnBrk="1" fontAlgn="auto" hangingPunct="1">
                <a:spcBef>
                  <a:spcPts val="0"/>
                </a:spcBef>
                <a:spcAft>
                  <a:spcPts val="0"/>
                </a:spcAft>
                <a:defRPr/>
              </a:pPr>
              <a:r>
                <a:rPr lang="zh-CN" altLang="en-US" sz="1600" b="1" kern="0" dirty="0">
                  <a:solidFill>
                    <a:sysClr val="windowText" lastClr="000000"/>
                  </a:solidFill>
                  <a:latin typeface="Heiti SC Light"/>
                  <a:ea typeface="Heiti SC Light"/>
                  <a:cs typeface="Heiti SC Light"/>
                </a:rPr>
                <a:t>借款人群</a:t>
              </a:r>
              <a:endParaRPr lang="en-US" sz="1600" b="1" kern="0" dirty="0">
                <a:solidFill>
                  <a:sysClr val="windowText" lastClr="000000"/>
                </a:solidFill>
                <a:latin typeface="Heiti SC Light"/>
                <a:ea typeface="Heiti SC Light"/>
                <a:cs typeface="Heiti SC Light"/>
              </a:endParaRPr>
            </a:p>
          </p:txBody>
        </p:sp>
        <p:sp>
          <p:nvSpPr>
            <p:cNvPr id="18" name="Oval 36"/>
            <p:cNvSpPr/>
            <p:nvPr/>
          </p:nvSpPr>
          <p:spPr>
            <a:xfrm>
              <a:off x="4248256" y="1355547"/>
              <a:ext cx="3266852" cy="942058"/>
            </a:xfrm>
            <a:prstGeom prst="ellipse">
              <a:avLst/>
            </a:prstGeom>
            <a:solidFill>
              <a:sysClr val="window" lastClr="FFFFFF">
                <a:alpha val="45000"/>
              </a:sysClr>
            </a:solidFill>
            <a:ln w="152400" cap="flat" cmpd="sng" algn="ctr">
              <a:solidFill>
                <a:srgbClr val="0070C0"/>
              </a:solidFill>
              <a:prstDash val="solid"/>
            </a:ln>
            <a:effectLst/>
          </p:spPr>
          <p:txBody>
            <a:bodyPr anchor="ctr"/>
            <a:lstStyle/>
            <a:p>
              <a:pPr algn="ctr" eaLnBrk="1" fontAlgn="auto" hangingPunct="1">
                <a:spcBef>
                  <a:spcPts val="0"/>
                </a:spcBef>
                <a:spcAft>
                  <a:spcPts val="0"/>
                </a:spcAft>
                <a:defRPr/>
              </a:pPr>
              <a:r>
                <a:rPr lang="zh-CN" altLang="en-US" sz="1600" b="1" kern="0" dirty="0">
                  <a:solidFill>
                    <a:sysClr val="windowText" lastClr="000000"/>
                  </a:solidFill>
                  <a:latin typeface="Heiti SC Light"/>
                  <a:ea typeface="Heiti SC Light"/>
                  <a:cs typeface="Heiti SC Light"/>
                </a:rPr>
                <a:t>出借人群</a:t>
              </a:r>
              <a:endParaRPr lang="en-US" sz="1600" b="1" kern="0" dirty="0">
                <a:solidFill>
                  <a:sysClr val="windowText" lastClr="000000"/>
                </a:solidFill>
                <a:latin typeface="Heiti SC Light"/>
                <a:ea typeface="Heiti SC Light"/>
                <a:cs typeface="Heiti SC Light"/>
              </a:endParaRPr>
            </a:p>
          </p:txBody>
        </p:sp>
        <p:sp>
          <p:nvSpPr>
            <p:cNvPr id="19" name="TextBox 37"/>
            <p:cNvSpPr txBox="1"/>
            <p:nvPr/>
          </p:nvSpPr>
          <p:spPr>
            <a:xfrm>
              <a:off x="3486785" y="4190045"/>
              <a:ext cx="852084" cy="295520"/>
            </a:xfrm>
            <a:prstGeom prst="rect">
              <a:avLst/>
            </a:prstGeom>
            <a:noFill/>
          </p:spPr>
          <p:txBody>
            <a:bodyPr>
              <a:spAutoFit/>
            </a:bodyPr>
            <a:lstStyle/>
            <a:p>
              <a:pPr eaLnBrk="1" fontAlgn="auto" hangingPunct="1">
                <a:spcBef>
                  <a:spcPts val="0"/>
                </a:spcBef>
                <a:spcAft>
                  <a:spcPts val="0"/>
                </a:spcAft>
                <a:defRPr/>
              </a:pPr>
              <a:r>
                <a:rPr lang="zh-CN" altLang="en-US" sz="1600" b="1" kern="0" dirty="0">
                  <a:solidFill>
                    <a:sysClr val="windowText" lastClr="000000">
                      <a:lumMod val="50000"/>
                      <a:lumOff val="50000"/>
                    </a:sysClr>
                  </a:solidFill>
                  <a:latin typeface="Heiti SC Light"/>
                  <a:ea typeface="Heiti SC Light"/>
                  <a:cs typeface="Heiti SC Light"/>
                </a:rPr>
                <a:t>债权</a:t>
              </a:r>
              <a:endParaRPr lang="en-US" sz="1600" b="1" kern="0" dirty="0">
                <a:solidFill>
                  <a:sysClr val="windowText" lastClr="000000">
                    <a:lumMod val="50000"/>
                    <a:lumOff val="50000"/>
                  </a:sysClr>
                </a:solidFill>
                <a:latin typeface="Heiti SC Light"/>
                <a:ea typeface="Heiti SC Light"/>
                <a:cs typeface="Heiti SC Light"/>
              </a:endParaRPr>
            </a:p>
          </p:txBody>
        </p:sp>
        <p:sp>
          <p:nvSpPr>
            <p:cNvPr id="20" name="TextBox 38"/>
            <p:cNvSpPr txBox="1"/>
            <p:nvPr/>
          </p:nvSpPr>
          <p:spPr>
            <a:xfrm>
              <a:off x="4895268" y="4190045"/>
              <a:ext cx="850494" cy="295520"/>
            </a:xfrm>
            <a:prstGeom prst="rect">
              <a:avLst/>
            </a:prstGeom>
            <a:noFill/>
          </p:spPr>
          <p:txBody>
            <a:bodyPr>
              <a:spAutoFit/>
            </a:bodyPr>
            <a:lstStyle/>
            <a:p>
              <a:pPr algn="r" eaLnBrk="1" fontAlgn="auto" hangingPunct="1">
                <a:spcBef>
                  <a:spcPts val="0"/>
                </a:spcBef>
                <a:spcAft>
                  <a:spcPts val="0"/>
                </a:spcAft>
                <a:defRPr/>
              </a:pPr>
              <a:r>
                <a:rPr lang="zh-CN" altLang="en-US" sz="1600" b="1" kern="0" dirty="0">
                  <a:solidFill>
                    <a:sysClr val="windowText" lastClr="000000">
                      <a:lumMod val="50000"/>
                      <a:lumOff val="50000"/>
                    </a:sysClr>
                  </a:solidFill>
                  <a:latin typeface="Heiti SC Light"/>
                  <a:ea typeface="Heiti SC Light"/>
                  <a:cs typeface="Heiti SC Light"/>
                </a:rPr>
                <a:t>资金</a:t>
              </a:r>
              <a:endParaRPr lang="en-US" sz="1600" b="1" kern="0" dirty="0">
                <a:solidFill>
                  <a:sysClr val="windowText" lastClr="000000">
                    <a:lumMod val="50000"/>
                    <a:lumOff val="50000"/>
                  </a:sysClr>
                </a:solidFill>
                <a:latin typeface="Heiti SC Light"/>
                <a:ea typeface="Heiti SC Light"/>
                <a:cs typeface="Heiti SC Light"/>
              </a:endParaRPr>
            </a:p>
          </p:txBody>
        </p:sp>
        <p:sp>
          <p:nvSpPr>
            <p:cNvPr id="21" name="TextBox 39"/>
            <p:cNvSpPr txBox="1"/>
            <p:nvPr/>
          </p:nvSpPr>
          <p:spPr>
            <a:xfrm>
              <a:off x="614181" y="2276793"/>
              <a:ext cx="2750196" cy="860200"/>
            </a:xfrm>
            <a:prstGeom prst="rect">
              <a:avLst/>
            </a:prstGeom>
            <a:noFill/>
          </p:spPr>
          <p:txBody>
            <a:bodyPr>
              <a:spAutoFit/>
            </a:bodyPr>
            <a:lstStyle/>
            <a:p>
              <a:pPr eaLnBrk="1" fontAlgn="auto" hangingPunct="1">
                <a:spcBef>
                  <a:spcPts val="600"/>
                </a:spcBef>
                <a:spcAft>
                  <a:spcPts val="0"/>
                </a:spcAft>
                <a:defRPr/>
              </a:pPr>
              <a:r>
                <a:rPr lang="zh-CN" altLang="en-US" sz="1600" b="1" kern="0" dirty="0">
                  <a:solidFill>
                    <a:sysClr val="windowText" lastClr="000000">
                      <a:lumMod val="50000"/>
                      <a:lumOff val="50000"/>
                    </a:sysClr>
                  </a:solidFill>
                  <a:latin typeface="Heiti SC Light"/>
                  <a:ea typeface="Heiti SC Light"/>
                  <a:cs typeface="Heiti SC Light"/>
                </a:rPr>
                <a:t>场景开发</a:t>
              </a:r>
              <a:endParaRPr lang="en-US" altLang="zh-CN" sz="1600" b="1" kern="0" dirty="0">
                <a:solidFill>
                  <a:sysClr val="windowText" lastClr="000000">
                    <a:lumMod val="50000"/>
                    <a:lumOff val="50000"/>
                  </a:sysClr>
                </a:solidFill>
                <a:latin typeface="Heiti SC Light"/>
                <a:ea typeface="Heiti SC Light"/>
                <a:cs typeface="Heiti SC Light"/>
              </a:endParaRPr>
            </a:p>
            <a:p>
              <a:pPr eaLnBrk="1" fontAlgn="auto" hangingPunct="1">
                <a:spcBef>
                  <a:spcPts val="600"/>
                </a:spcBef>
                <a:spcAft>
                  <a:spcPts val="0"/>
                </a:spcAft>
                <a:defRPr/>
              </a:pPr>
              <a:r>
                <a:rPr lang="zh-CN" altLang="en-US" sz="1600" b="1" kern="0" dirty="0">
                  <a:solidFill>
                    <a:sysClr val="windowText" lastClr="000000">
                      <a:lumMod val="50000"/>
                      <a:lumOff val="50000"/>
                    </a:sysClr>
                  </a:solidFill>
                  <a:latin typeface="Heiti SC Light"/>
                  <a:ea typeface="Heiti SC Light"/>
                  <a:cs typeface="Heiti SC Light"/>
                </a:rPr>
                <a:t>渠道有效率</a:t>
              </a:r>
              <a:endParaRPr lang="en-US" altLang="zh-CN" sz="1600" b="1" kern="0" dirty="0">
                <a:solidFill>
                  <a:sysClr val="windowText" lastClr="000000">
                    <a:lumMod val="50000"/>
                    <a:lumOff val="50000"/>
                  </a:sysClr>
                </a:solidFill>
                <a:latin typeface="Heiti SC Light"/>
                <a:ea typeface="Heiti SC Light"/>
                <a:cs typeface="Heiti SC Light"/>
              </a:endParaRPr>
            </a:p>
            <a:p>
              <a:pPr eaLnBrk="1" fontAlgn="auto" hangingPunct="1">
                <a:spcBef>
                  <a:spcPts val="600"/>
                </a:spcBef>
                <a:spcAft>
                  <a:spcPts val="0"/>
                </a:spcAft>
                <a:defRPr/>
              </a:pPr>
              <a:r>
                <a:rPr lang="zh-CN" altLang="en-US" sz="1600" b="1" kern="0" dirty="0">
                  <a:solidFill>
                    <a:sysClr val="windowText" lastClr="000000">
                      <a:lumMod val="50000"/>
                      <a:lumOff val="50000"/>
                    </a:sysClr>
                  </a:solidFill>
                  <a:latin typeface="Heiti SC Light"/>
                  <a:ea typeface="Heiti SC Light"/>
                  <a:cs typeface="Heiti SC Light"/>
                </a:rPr>
                <a:t>访问</a:t>
              </a:r>
              <a:r>
                <a:rPr lang="zh-CN" altLang="en-US" sz="1600" b="1" kern="0" dirty="0">
                  <a:solidFill>
                    <a:sysClr val="windowText" lastClr="000000">
                      <a:lumMod val="50000"/>
                      <a:lumOff val="50000"/>
                    </a:sysClr>
                  </a:solidFill>
                  <a:latin typeface="Heiti SC Light"/>
                  <a:ea typeface="Heiti SC Light"/>
                  <a:cs typeface="Heiti SC Light"/>
                  <a:sym typeface="Wingdings"/>
                </a:rPr>
                <a:t></a:t>
              </a:r>
              <a:r>
                <a:rPr lang="zh-CN" altLang="en-US" sz="1600" b="1" kern="0" dirty="0">
                  <a:solidFill>
                    <a:sysClr val="windowText" lastClr="000000">
                      <a:lumMod val="50000"/>
                      <a:lumOff val="50000"/>
                    </a:sysClr>
                  </a:solidFill>
                  <a:latin typeface="Heiti SC Light"/>
                  <a:ea typeface="Heiti SC Light"/>
                  <a:cs typeface="Heiti SC Light"/>
                </a:rPr>
                <a:t>注册转化率</a:t>
              </a:r>
              <a:endParaRPr lang="en-US" altLang="zh-CN" sz="1600" b="1" kern="0" dirty="0">
                <a:solidFill>
                  <a:sysClr val="windowText" lastClr="000000">
                    <a:lumMod val="50000"/>
                    <a:lumOff val="50000"/>
                  </a:sysClr>
                </a:solidFill>
                <a:latin typeface="Heiti SC Light"/>
                <a:ea typeface="Heiti SC Light"/>
                <a:cs typeface="Heiti SC Light"/>
              </a:endParaRPr>
            </a:p>
          </p:txBody>
        </p:sp>
        <p:sp>
          <p:nvSpPr>
            <p:cNvPr id="22" name="TextBox 40"/>
            <p:cNvSpPr txBox="1"/>
            <p:nvPr/>
          </p:nvSpPr>
          <p:spPr>
            <a:xfrm>
              <a:off x="614181" y="3106470"/>
              <a:ext cx="2247848" cy="578554"/>
            </a:xfrm>
            <a:prstGeom prst="rect">
              <a:avLst/>
            </a:prstGeom>
            <a:noFill/>
          </p:spPr>
          <p:txBody>
            <a:bodyPr>
              <a:spAutoFit/>
            </a:bodyPr>
            <a:lstStyle/>
            <a:p>
              <a:pPr eaLnBrk="1" fontAlgn="auto" hangingPunct="1">
                <a:spcBef>
                  <a:spcPts val="600"/>
                </a:spcBef>
                <a:spcAft>
                  <a:spcPts val="0"/>
                </a:spcAft>
                <a:defRPr/>
              </a:pPr>
              <a:r>
                <a:rPr lang="zh-CN" altLang="en-US" sz="1600" b="1" kern="0" dirty="0">
                  <a:solidFill>
                    <a:srgbClr val="7F7F7F"/>
                  </a:solidFill>
                  <a:latin typeface="Heiti SC Light"/>
                  <a:ea typeface="Heiti SC Light"/>
                  <a:cs typeface="Heiti SC Light"/>
                </a:rPr>
                <a:t>贷款申请转化率</a:t>
              </a:r>
              <a:endParaRPr lang="en-US" altLang="zh-CN" sz="1600" b="1" kern="0" dirty="0">
                <a:solidFill>
                  <a:srgbClr val="7F7F7F"/>
                </a:solidFill>
                <a:latin typeface="Heiti SC Light"/>
                <a:ea typeface="Heiti SC Light"/>
                <a:cs typeface="Heiti SC Light"/>
              </a:endParaRPr>
            </a:p>
            <a:p>
              <a:pPr eaLnBrk="1" fontAlgn="auto" hangingPunct="1">
                <a:spcBef>
                  <a:spcPts val="600"/>
                </a:spcBef>
                <a:spcAft>
                  <a:spcPts val="0"/>
                </a:spcAft>
                <a:defRPr/>
              </a:pPr>
              <a:r>
                <a:rPr lang="zh-CN" altLang="en-US" sz="1600" b="1" kern="0" dirty="0">
                  <a:solidFill>
                    <a:srgbClr val="7F7F7F"/>
                  </a:solidFill>
                  <a:latin typeface="Heiti SC Light"/>
                  <a:ea typeface="Heiti SC Light"/>
                  <a:cs typeface="Heiti SC Light"/>
                </a:rPr>
                <a:t>贷款流程用户体验</a:t>
              </a:r>
              <a:endParaRPr lang="en-US" altLang="zh-CN" sz="1600" b="1" kern="0" dirty="0">
                <a:solidFill>
                  <a:srgbClr val="7F7F7F"/>
                </a:solidFill>
                <a:latin typeface="Heiti SC Light"/>
                <a:ea typeface="Heiti SC Light"/>
                <a:cs typeface="Heiti SC Light"/>
              </a:endParaRPr>
            </a:p>
          </p:txBody>
        </p:sp>
        <p:sp>
          <p:nvSpPr>
            <p:cNvPr id="23" name="TextBox 41"/>
            <p:cNvSpPr txBox="1"/>
            <p:nvPr/>
          </p:nvSpPr>
          <p:spPr>
            <a:xfrm>
              <a:off x="614181" y="3698898"/>
              <a:ext cx="2583277" cy="861587"/>
            </a:xfrm>
            <a:prstGeom prst="rect">
              <a:avLst/>
            </a:prstGeom>
            <a:noFill/>
          </p:spPr>
          <p:txBody>
            <a:bodyPr>
              <a:spAutoFit/>
            </a:bodyPr>
            <a:lstStyle/>
            <a:p>
              <a:pPr eaLnBrk="1" fontAlgn="auto" hangingPunct="1">
                <a:spcBef>
                  <a:spcPts val="600"/>
                </a:spcBef>
                <a:spcAft>
                  <a:spcPts val="0"/>
                </a:spcAft>
                <a:defRPr/>
              </a:pPr>
              <a:r>
                <a:rPr lang="zh-CN" altLang="en-US" sz="1600" b="1" kern="0" dirty="0">
                  <a:solidFill>
                    <a:schemeClr val="bg2"/>
                  </a:solidFill>
                  <a:latin typeface="Heiti SC Light"/>
                  <a:ea typeface="Heiti SC Light"/>
                  <a:cs typeface="Heiti SC Light"/>
                </a:rPr>
                <a:t>反欺诈流程</a:t>
              </a:r>
              <a:endParaRPr lang="en-US" altLang="zh-CN" sz="1600" b="1" kern="0" dirty="0">
                <a:solidFill>
                  <a:schemeClr val="bg2"/>
                </a:solidFill>
                <a:latin typeface="Heiti SC Light"/>
                <a:ea typeface="Heiti SC Light"/>
                <a:cs typeface="Heiti SC Light"/>
              </a:endParaRPr>
            </a:p>
            <a:p>
              <a:pPr eaLnBrk="1" fontAlgn="auto" hangingPunct="1">
                <a:spcBef>
                  <a:spcPts val="600"/>
                </a:spcBef>
                <a:spcAft>
                  <a:spcPts val="0"/>
                </a:spcAft>
                <a:defRPr/>
              </a:pPr>
              <a:r>
                <a:rPr lang="zh-CN" altLang="en-US" sz="1600" b="1" kern="0" dirty="0">
                  <a:solidFill>
                    <a:srgbClr val="7F7F7F"/>
                  </a:solidFill>
                  <a:latin typeface="Heiti SC Light"/>
                  <a:ea typeface="Heiti SC Light"/>
                  <a:cs typeface="Heiti SC Light"/>
                </a:rPr>
                <a:t>信用审批流程</a:t>
              </a:r>
              <a:endParaRPr lang="en-US" altLang="zh-CN" sz="1600" b="1" kern="0" dirty="0">
                <a:solidFill>
                  <a:srgbClr val="7F7F7F"/>
                </a:solidFill>
                <a:latin typeface="Heiti SC Light"/>
                <a:ea typeface="Heiti SC Light"/>
                <a:cs typeface="Heiti SC Light"/>
              </a:endParaRPr>
            </a:p>
            <a:p>
              <a:pPr eaLnBrk="1" fontAlgn="auto" hangingPunct="1">
                <a:spcBef>
                  <a:spcPts val="600"/>
                </a:spcBef>
                <a:spcAft>
                  <a:spcPts val="0"/>
                </a:spcAft>
                <a:defRPr/>
              </a:pPr>
              <a:r>
                <a:rPr lang="zh-CN" altLang="en-US" sz="1600" b="1" kern="0" dirty="0">
                  <a:solidFill>
                    <a:srgbClr val="7F7F7F"/>
                  </a:solidFill>
                  <a:latin typeface="Heiti SC Light"/>
                  <a:ea typeface="Heiti SC Light"/>
                  <a:cs typeface="Heiti SC Light"/>
                </a:rPr>
                <a:t>借款用户培育（</a:t>
              </a:r>
              <a:r>
                <a:rPr lang="en-US" altLang="zh-CN" sz="1600" b="1" kern="0" dirty="0">
                  <a:solidFill>
                    <a:srgbClr val="7F7F7F"/>
                  </a:solidFill>
                  <a:latin typeface="Heiti SC Light"/>
                  <a:ea typeface="Heiti SC Light"/>
                  <a:cs typeface="Heiti SC Light"/>
                </a:rPr>
                <a:t>nurturing)</a:t>
              </a:r>
            </a:p>
          </p:txBody>
        </p:sp>
        <p:sp>
          <p:nvSpPr>
            <p:cNvPr id="24" name="TextBox 42"/>
            <p:cNvSpPr txBox="1"/>
            <p:nvPr/>
          </p:nvSpPr>
          <p:spPr>
            <a:xfrm>
              <a:off x="5869759" y="2276793"/>
              <a:ext cx="2750196" cy="860200"/>
            </a:xfrm>
            <a:prstGeom prst="rect">
              <a:avLst/>
            </a:prstGeom>
            <a:noFill/>
          </p:spPr>
          <p:txBody>
            <a:bodyPr>
              <a:spAutoFit/>
            </a:bodyPr>
            <a:lstStyle/>
            <a:p>
              <a:pPr algn="r" eaLnBrk="1" fontAlgn="auto" hangingPunct="1">
                <a:spcBef>
                  <a:spcPts val="600"/>
                </a:spcBef>
                <a:spcAft>
                  <a:spcPts val="0"/>
                </a:spcAft>
                <a:defRPr/>
              </a:pPr>
              <a:r>
                <a:rPr lang="zh-CN" altLang="en-US" sz="1600" b="1" kern="0" dirty="0">
                  <a:solidFill>
                    <a:srgbClr val="7F7F7F"/>
                  </a:solidFill>
                  <a:latin typeface="Heiti SC Light"/>
                  <a:ea typeface="Heiti SC Light"/>
                  <a:cs typeface="Heiti SC Light"/>
                </a:rPr>
                <a:t>场景开发</a:t>
              </a:r>
              <a:endParaRPr lang="en-US" altLang="zh-CN" sz="1600" b="1" kern="0" dirty="0">
                <a:solidFill>
                  <a:srgbClr val="7F7F7F"/>
                </a:solidFill>
                <a:latin typeface="Heiti SC Light"/>
                <a:ea typeface="Heiti SC Light"/>
                <a:cs typeface="Heiti SC Light"/>
              </a:endParaRPr>
            </a:p>
            <a:p>
              <a:pPr algn="r" eaLnBrk="1" fontAlgn="auto" hangingPunct="1">
                <a:spcBef>
                  <a:spcPts val="600"/>
                </a:spcBef>
                <a:spcAft>
                  <a:spcPts val="0"/>
                </a:spcAft>
                <a:defRPr/>
              </a:pPr>
              <a:r>
                <a:rPr lang="zh-CN" altLang="en-US" sz="1600" b="1" kern="0" dirty="0">
                  <a:solidFill>
                    <a:srgbClr val="7F7F7F"/>
                  </a:solidFill>
                  <a:latin typeface="Heiti SC Light"/>
                  <a:ea typeface="Heiti SC Light"/>
                  <a:cs typeface="Heiti SC Light"/>
                </a:rPr>
                <a:t>渠道有效率</a:t>
              </a:r>
              <a:endParaRPr lang="en-US" altLang="zh-CN" sz="1600" b="1" kern="0" dirty="0">
                <a:solidFill>
                  <a:srgbClr val="7F7F7F"/>
                </a:solidFill>
                <a:latin typeface="Heiti SC Light"/>
                <a:ea typeface="Heiti SC Light"/>
                <a:cs typeface="Heiti SC Light"/>
              </a:endParaRPr>
            </a:p>
            <a:p>
              <a:pPr algn="r" eaLnBrk="1" fontAlgn="auto" hangingPunct="1">
                <a:spcBef>
                  <a:spcPts val="600"/>
                </a:spcBef>
                <a:spcAft>
                  <a:spcPts val="0"/>
                </a:spcAft>
                <a:defRPr/>
              </a:pPr>
              <a:r>
                <a:rPr lang="zh-CN" altLang="en-US" sz="1600" b="1" kern="0" dirty="0">
                  <a:solidFill>
                    <a:srgbClr val="7F7F7F"/>
                  </a:solidFill>
                  <a:latin typeface="Heiti SC Light"/>
                  <a:ea typeface="Heiti SC Light"/>
                  <a:cs typeface="Heiti SC Light"/>
                </a:rPr>
                <a:t>访问</a:t>
              </a:r>
              <a:r>
                <a:rPr lang="zh-CN" altLang="en-US" sz="1600" b="1" kern="0" dirty="0">
                  <a:solidFill>
                    <a:srgbClr val="7F7F7F"/>
                  </a:solidFill>
                  <a:latin typeface="Heiti SC Light"/>
                  <a:ea typeface="Heiti SC Light"/>
                  <a:cs typeface="Heiti SC Light"/>
                  <a:sym typeface="Wingdings"/>
                </a:rPr>
                <a:t></a:t>
              </a:r>
              <a:r>
                <a:rPr lang="zh-CN" altLang="en-US" sz="1600" b="1" kern="0" dirty="0">
                  <a:solidFill>
                    <a:srgbClr val="7F7F7F"/>
                  </a:solidFill>
                  <a:latin typeface="Heiti SC Light"/>
                  <a:ea typeface="Heiti SC Light"/>
                  <a:cs typeface="Heiti SC Light"/>
                </a:rPr>
                <a:t>注册转化率</a:t>
              </a:r>
              <a:endParaRPr lang="en-US" altLang="zh-CN" sz="1600" b="1" kern="0" dirty="0">
                <a:solidFill>
                  <a:srgbClr val="7F7F7F"/>
                </a:solidFill>
                <a:latin typeface="Heiti SC Light"/>
                <a:ea typeface="Heiti SC Light"/>
                <a:cs typeface="Heiti SC Light"/>
              </a:endParaRPr>
            </a:p>
          </p:txBody>
        </p:sp>
        <p:sp>
          <p:nvSpPr>
            <p:cNvPr id="25" name="TextBox 43"/>
            <p:cNvSpPr txBox="1"/>
            <p:nvPr/>
          </p:nvSpPr>
          <p:spPr>
            <a:xfrm>
              <a:off x="5869759" y="3106470"/>
              <a:ext cx="2750196" cy="861588"/>
            </a:xfrm>
            <a:prstGeom prst="rect">
              <a:avLst/>
            </a:prstGeom>
            <a:noFill/>
          </p:spPr>
          <p:txBody>
            <a:bodyPr>
              <a:spAutoFit/>
            </a:bodyPr>
            <a:lstStyle/>
            <a:p>
              <a:pPr algn="r" eaLnBrk="1" fontAlgn="auto" hangingPunct="1">
                <a:spcBef>
                  <a:spcPts val="600"/>
                </a:spcBef>
                <a:spcAft>
                  <a:spcPts val="0"/>
                </a:spcAft>
                <a:defRPr/>
              </a:pPr>
              <a:r>
                <a:rPr lang="zh-CN" altLang="en-US" sz="1600" b="1" kern="0" dirty="0">
                  <a:solidFill>
                    <a:srgbClr val="7F7F7F"/>
                  </a:solidFill>
                  <a:latin typeface="Heiti SC Light"/>
                  <a:ea typeface="Heiti SC Light"/>
                  <a:cs typeface="Heiti SC Light"/>
                </a:rPr>
                <a:t>出借成功率</a:t>
              </a:r>
              <a:endParaRPr lang="en-US" altLang="zh-CN" sz="1600" b="1" kern="0" dirty="0">
                <a:solidFill>
                  <a:srgbClr val="7F7F7F"/>
                </a:solidFill>
                <a:latin typeface="Heiti SC Light"/>
                <a:ea typeface="Heiti SC Light"/>
                <a:cs typeface="Heiti SC Light"/>
              </a:endParaRPr>
            </a:p>
            <a:p>
              <a:pPr algn="r" eaLnBrk="1" fontAlgn="auto" hangingPunct="1">
                <a:spcBef>
                  <a:spcPts val="600"/>
                </a:spcBef>
                <a:spcAft>
                  <a:spcPts val="0"/>
                </a:spcAft>
                <a:defRPr/>
              </a:pPr>
              <a:r>
                <a:rPr lang="zh-CN" altLang="en-US" sz="1600" b="1" kern="0" dirty="0">
                  <a:solidFill>
                    <a:srgbClr val="7F7F7F"/>
                  </a:solidFill>
                  <a:latin typeface="Heiti SC Light"/>
                  <a:ea typeface="Heiti SC Light"/>
                  <a:cs typeface="Heiti SC Light"/>
                </a:rPr>
                <a:t>出借流程用户体验</a:t>
              </a:r>
              <a:endParaRPr lang="en-US" altLang="zh-CN" sz="1600" b="1" kern="0" dirty="0">
                <a:solidFill>
                  <a:srgbClr val="7F7F7F"/>
                </a:solidFill>
                <a:latin typeface="Heiti SC Light"/>
                <a:ea typeface="Heiti SC Light"/>
                <a:cs typeface="Heiti SC Light"/>
              </a:endParaRPr>
            </a:p>
            <a:p>
              <a:pPr algn="r" eaLnBrk="1" fontAlgn="auto" hangingPunct="1">
                <a:spcBef>
                  <a:spcPts val="600"/>
                </a:spcBef>
                <a:spcAft>
                  <a:spcPts val="0"/>
                </a:spcAft>
                <a:defRPr/>
              </a:pPr>
              <a:r>
                <a:rPr lang="zh-CN" altLang="en-US" sz="1600" b="1" kern="0" dirty="0">
                  <a:solidFill>
                    <a:srgbClr val="7F7F7F"/>
                  </a:solidFill>
                  <a:latin typeface="Heiti SC Light"/>
                  <a:ea typeface="Heiti SC Light"/>
                  <a:cs typeface="Heiti SC Light"/>
                </a:rPr>
                <a:t>提款流程用户体验</a:t>
              </a:r>
              <a:endParaRPr lang="en-US" altLang="zh-CN" sz="1600" b="1" kern="0" dirty="0">
                <a:solidFill>
                  <a:srgbClr val="7F7F7F"/>
                </a:solidFill>
                <a:latin typeface="Heiti SC Light"/>
                <a:ea typeface="Heiti SC Light"/>
                <a:cs typeface="Heiti SC Light"/>
              </a:endParaRPr>
            </a:p>
          </p:txBody>
        </p:sp>
        <p:sp>
          <p:nvSpPr>
            <p:cNvPr id="26" name="TextBox 44"/>
            <p:cNvSpPr txBox="1"/>
            <p:nvPr/>
          </p:nvSpPr>
          <p:spPr>
            <a:xfrm>
              <a:off x="5251362" y="3937534"/>
              <a:ext cx="3368593" cy="511957"/>
            </a:xfrm>
            <a:prstGeom prst="rect">
              <a:avLst/>
            </a:prstGeom>
            <a:noFill/>
          </p:spPr>
          <p:txBody>
            <a:bodyPr>
              <a:spAutoFit/>
            </a:bodyPr>
            <a:lstStyle/>
            <a:p>
              <a:pPr algn="r" eaLnBrk="1" fontAlgn="auto" hangingPunct="1">
                <a:spcBef>
                  <a:spcPts val="600"/>
                </a:spcBef>
                <a:spcAft>
                  <a:spcPts val="0"/>
                </a:spcAft>
                <a:defRPr/>
              </a:pPr>
              <a:r>
                <a:rPr lang="zh-CN" altLang="en-US" sz="1600" b="1" kern="0" dirty="0">
                  <a:solidFill>
                    <a:srgbClr val="7F7F7F"/>
                  </a:solidFill>
                  <a:latin typeface="Heiti SC Light"/>
                  <a:ea typeface="Heiti SC Light"/>
                  <a:cs typeface="Heiti SC Light"/>
                </a:rPr>
                <a:t>全周期用户价值</a:t>
              </a:r>
              <a:r>
                <a:rPr lang="en-US" altLang="zh-CN" sz="1600" b="1" kern="0" dirty="0">
                  <a:solidFill>
                    <a:srgbClr val="7F7F7F"/>
                  </a:solidFill>
                  <a:latin typeface="Heiti SC Light"/>
                  <a:ea typeface="Heiti SC Light"/>
                  <a:cs typeface="Heiti SC Light"/>
                </a:rPr>
                <a:t/>
              </a:r>
              <a:br>
                <a:rPr lang="en-US" altLang="zh-CN" sz="1600" b="1" kern="0" dirty="0">
                  <a:solidFill>
                    <a:srgbClr val="7F7F7F"/>
                  </a:solidFill>
                  <a:latin typeface="Heiti SC Light"/>
                  <a:ea typeface="Heiti SC Light"/>
                  <a:cs typeface="Heiti SC Light"/>
                </a:rPr>
              </a:br>
              <a:r>
                <a:rPr lang="zh-CN" altLang="en-US" sz="1600" b="1" kern="0" dirty="0">
                  <a:solidFill>
                    <a:srgbClr val="7F7F7F"/>
                  </a:solidFill>
                  <a:latin typeface="Heiti SC Light"/>
                  <a:ea typeface="Heiti SC Light"/>
                  <a:cs typeface="Heiti SC Light"/>
                </a:rPr>
                <a:t>老用户运营（</a:t>
              </a:r>
              <a:r>
                <a:rPr lang="en-US" altLang="zh-CN" sz="1600" b="1" kern="0" dirty="0">
                  <a:solidFill>
                    <a:srgbClr val="7F7F7F"/>
                  </a:solidFill>
                  <a:latin typeface="Heiti SC Light"/>
                  <a:ea typeface="Heiti SC Light"/>
                  <a:cs typeface="Heiti SC Light"/>
                </a:rPr>
                <a:t>AUM</a:t>
              </a:r>
              <a:r>
                <a:rPr lang="zh-CN" altLang="en-US" sz="1600" b="1" kern="0" dirty="0">
                  <a:solidFill>
                    <a:srgbClr val="7F7F7F"/>
                  </a:solidFill>
                  <a:latin typeface="Heiti SC Light"/>
                  <a:ea typeface="Heiti SC Light"/>
                  <a:cs typeface="Heiti SC Light"/>
                </a:rPr>
                <a:t>）分析</a:t>
              </a:r>
              <a:endParaRPr lang="en-US" altLang="zh-CN" sz="1600" b="1" kern="0" dirty="0">
                <a:solidFill>
                  <a:srgbClr val="7F7F7F"/>
                </a:solidFill>
                <a:latin typeface="Heiti SC Light"/>
                <a:ea typeface="Heiti SC Light"/>
                <a:cs typeface="Heiti SC Light"/>
              </a:endParaRPr>
            </a:p>
          </p:txBody>
        </p:sp>
      </p:grpSp>
      <p:sp>
        <p:nvSpPr>
          <p:cNvPr id="7" name="页脚占位符 6"/>
          <p:cNvSpPr>
            <a:spLocks noGrp="1"/>
          </p:cNvSpPr>
          <p:nvPr>
            <p:ph type="ftr" sz="quarter" idx="11"/>
          </p:nvPr>
        </p:nvSpPr>
        <p:spPr/>
        <p:txBody>
          <a:bodyPr/>
          <a:lstStyle/>
          <a:p>
            <a:pPr>
              <a:defRPr/>
            </a:pPr>
            <a:fld id="{8E3BAD21-1977-064E-BAEF-9AA19769CCCF}" type="slidenum">
              <a:rPr lang="bg-BG" altLang="zh-CN" smtClean="0"/>
              <a:t>32</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smtClean="0">
                <a:latin typeface="+mj-ea"/>
              </a:rPr>
              <a:t>极速信任－自动化信用评估</a:t>
            </a:r>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graphicFrame>
        <p:nvGraphicFramePr>
          <p:cNvPr id="7" name="图示 1"/>
          <p:cNvGraphicFramePr/>
          <p:nvPr/>
        </p:nvGraphicFramePr>
        <p:xfrm>
          <a:off x="1619672" y="2478564"/>
          <a:ext cx="6442320" cy="8776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圆角矩形 10"/>
          <p:cNvSpPr/>
          <p:nvPr/>
        </p:nvSpPr>
        <p:spPr bwMode="auto">
          <a:xfrm>
            <a:off x="2520950" y="1752600"/>
            <a:ext cx="4619625" cy="493713"/>
          </a:xfrm>
          <a:prstGeom prst="roundRect">
            <a:avLst/>
          </a:prstGeom>
          <a:solidFill>
            <a:srgbClr val="0070C0"/>
          </a:soli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ctr" eaLnBrk="1" hangingPunct="1">
              <a:defRPr/>
            </a:pPr>
            <a:r>
              <a:rPr lang="zh-CN" altLang="en-US" sz="2000" dirty="0" smtClean="0">
                <a:solidFill>
                  <a:schemeClr val="bg1"/>
                </a:solidFill>
                <a:latin typeface="+mn-ea"/>
                <a:ea typeface="+mn-ea"/>
              </a:rPr>
              <a:t>全流程线上借款与理财咨询服务</a:t>
            </a:r>
          </a:p>
        </p:txBody>
      </p:sp>
      <p:sp>
        <p:nvSpPr>
          <p:cNvPr id="9" name="Rectangle 3"/>
          <p:cNvSpPr>
            <a:spLocks noChangeArrowheads="1"/>
          </p:cNvSpPr>
          <p:nvPr/>
        </p:nvSpPr>
        <p:spPr bwMode="auto">
          <a:xfrm>
            <a:off x="6254750" y="4135438"/>
            <a:ext cx="2293938" cy="1322387"/>
          </a:xfrm>
          <a:prstGeom prst="rect">
            <a:avLst/>
          </a:prstGeom>
          <a:noFill/>
          <a:ln>
            <a:noFill/>
          </a:ln>
          <a:extLst>
            <a:ext uri="{909E8E84-426E-40dd-AFC4-6F175D3DCCD1}"/>
            <a:ext uri="{91240B29-F687-4f45-9708-019B960494DF}"/>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ctr">
              <a:spcBef>
                <a:spcPts val="1800"/>
              </a:spcBef>
              <a:defRPr/>
            </a:pPr>
            <a:r>
              <a:rPr kumimoji="1" lang="zh-CN" altLang="en-US" sz="2000" b="1" dirty="0" smtClean="0">
                <a:solidFill>
                  <a:srgbClr val="0070C0"/>
                </a:solidFill>
                <a:latin typeface="+mn-ea"/>
                <a:ea typeface="+mn-ea"/>
                <a:cs typeface="STLiti" charset="-122"/>
              </a:rPr>
              <a:t>欺诈风险</a:t>
            </a:r>
            <a:r>
              <a:rPr kumimoji="1" lang="en-US" altLang="zh-CN" sz="2000" dirty="0" smtClean="0">
                <a:solidFill>
                  <a:srgbClr val="0070C0"/>
                </a:solidFill>
                <a:latin typeface="+mn-ea"/>
                <a:ea typeface="+mn-ea"/>
                <a:cs typeface="STLiti" charset="-122"/>
              </a:rPr>
              <a:t/>
            </a:r>
            <a:br>
              <a:rPr kumimoji="1" lang="en-US" altLang="zh-CN" sz="2000" dirty="0" smtClean="0">
                <a:solidFill>
                  <a:srgbClr val="0070C0"/>
                </a:solidFill>
                <a:latin typeface="+mn-ea"/>
                <a:ea typeface="+mn-ea"/>
                <a:cs typeface="STLiti" charset="-122"/>
              </a:rPr>
            </a:br>
            <a:r>
              <a:rPr kumimoji="1" lang="zh-CN" altLang="en-US" sz="2000" dirty="0" smtClean="0">
                <a:latin typeface="+mn-ea"/>
                <a:ea typeface="+mn-ea"/>
                <a:cs typeface="STLiti" charset="-122"/>
              </a:rPr>
              <a:t>是互联网金融</a:t>
            </a:r>
            <a:r>
              <a:rPr kumimoji="1" lang="en-US" altLang="zh-CN" sz="2000" dirty="0" smtClean="0">
                <a:latin typeface="+mn-ea"/>
                <a:ea typeface="+mn-ea"/>
                <a:cs typeface="STLiti" charset="-122"/>
              </a:rPr>
              <a:t/>
            </a:r>
            <a:br>
              <a:rPr kumimoji="1" lang="en-US" altLang="zh-CN" sz="2000" dirty="0" smtClean="0">
                <a:latin typeface="+mn-ea"/>
                <a:ea typeface="+mn-ea"/>
                <a:cs typeface="STLiti" charset="-122"/>
              </a:rPr>
            </a:br>
            <a:r>
              <a:rPr kumimoji="1" lang="zh-CN" altLang="en-US" sz="2000" dirty="0" smtClean="0">
                <a:latin typeface="+mn-ea"/>
                <a:ea typeface="+mn-ea"/>
                <a:cs typeface="STLiti" charset="-122"/>
              </a:rPr>
              <a:t>线上信贷工厂模式</a:t>
            </a:r>
            <a:r>
              <a:rPr kumimoji="1" lang="en-US" altLang="zh-CN" sz="2000" dirty="0" smtClean="0">
                <a:latin typeface="+mn-ea"/>
                <a:ea typeface="+mn-ea"/>
                <a:cs typeface="STLiti" charset="-122"/>
              </a:rPr>
              <a:t/>
            </a:r>
            <a:br>
              <a:rPr kumimoji="1" lang="en-US" altLang="zh-CN" sz="2000" dirty="0" smtClean="0">
                <a:latin typeface="+mn-ea"/>
                <a:ea typeface="+mn-ea"/>
                <a:cs typeface="STLiti" charset="-122"/>
              </a:rPr>
            </a:br>
            <a:r>
              <a:rPr kumimoji="1" lang="zh-CN" altLang="en-US" sz="2000" dirty="0" smtClean="0">
                <a:latin typeface="+mn-ea"/>
                <a:ea typeface="+mn-ea"/>
                <a:cs typeface="STLiti" charset="-122"/>
              </a:rPr>
              <a:t>最大的挑战</a:t>
            </a:r>
          </a:p>
        </p:txBody>
      </p:sp>
      <p:sp>
        <p:nvSpPr>
          <p:cNvPr id="11" name="Rectangle 15"/>
          <p:cNvSpPr>
            <a:spLocks noChangeArrowheads="1"/>
          </p:cNvSpPr>
          <p:nvPr/>
        </p:nvSpPr>
        <p:spPr bwMode="auto">
          <a:xfrm>
            <a:off x="2717800" y="3633788"/>
            <a:ext cx="3181350" cy="2216150"/>
          </a:xfrm>
          <a:prstGeom prst="rect">
            <a:avLst/>
          </a:prstGeom>
          <a:noFill/>
          <a:ln>
            <a:noFill/>
          </a:ln>
          <a:extLst>
            <a:ext uri="{909E8E84-426E-40dd-AFC4-6F175D3DCCD1}"/>
            <a:ext uri="{91240B29-F687-4f45-9708-019B960494DF}"/>
          </a:extLst>
        </p:spPr>
        <p:txBody>
          <a:bodyPr lIns="0" tIns="0" rIns="0" bIns="0">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ctr">
              <a:lnSpc>
                <a:spcPct val="120000"/>
              </a:lnSpc>
              <a:defRPr/>
            </a:pPr>
            <a:r>
              <a:rPr kumimoji="1" lang="zh-CN" altLang="en-US" sz="2000" dirty="0" smtClean="0">
                <a:latin typeface="+mn-ea"/>
                <a:ea typeface="+mn-ea"/>
                <a:cs typeface="STLiti" charset="-122"/>
              </a:rPr>
              <a:t>场景不同</a:t>
            </a:r>
            <a:endParaRPr kumimoji="1" lang="en-US" altLang="zh-CN" sz="2000" dirty="0" smtClean="0">
              <a:latin typeface="+mn-ea"/>
              <a:ea typeface="+mn-ea"/>
              <a:cs typeface="STLiti" charset="-122"/>
            </a:endParaRPr>
          </a:p>
          <a:p>
            <a:pPr algn="ctr">
              <a:lnSpc>
                <a:spcPct val="120000"/>
              </a:lnSpc>
              <a:defRPr/>
            </a:pPr>
            <a:r>
              <a:rPr kumimoji="1" lang="zh-CN" altLang="en-US" sz="2000" dirty="0" smtClean="0">
                <a:latin typeface="+mn-ea"/>
                <a:ea typeface="+mn-ea"/>
                <a:cs typeface="STLiti" charset="-122"/>
              </a:rPr>
              <a:t>人群不同</a:t>
            </a:r>
            <a:endParaRPr kumimoji="1" lang="en-US" altLang="zh-CN" sz="2000" dirty="0" smtClean="0">
              <a:latin typeface="+mn-ea"/>
              <a:ea typeface="+mn-ea"/>
              <a:cs typeface="STLiti" charset="-122"/>
            </a:endParaRPr>
          </a:p>
          <a:p>
            <a:pPr algn="ctr">
              <a:lnSpc>
                <a:spcPct val="120000"/>
              </a:lnSpc>
              <a:defRPr/>
            </a:pPr>
            <a:r>
              <a:rPr kumimoji="1" lang="zh-CN" altLang="en-US" sz="2000" dirty="0" smtClean="0">
                <a:latin typeface="+mn-ea"/>
                <a:ea typeface="+mn-ea"/>
                <a:cs typeface="STLiti" charset="-122"/>
              </a:rPr>
              <a:t>数据获取方式不同</a:t>
            </a:r>
            <a:endParaRPr kumimoji="1" lang="en-US" altLang="zh-CN" sz="2000" dirty="0" smtClean="0">
              <a:latin typeface="+mn-ea"/>
              <a:ea typeface="+mn-ea"/>
              <a:cs typeface="STLiti" charset="-122"/>
            </a:endParaRPr>
          </a:p>
          <a:p>
            <a:pPr algn="ctr">
              <a:lnSpc>
                <a:spcPct val="120000"/>
              </a:lnSpc>
              <a:defRPr/>
            </a:pPr>
            <a:r>
              <a:rPr kumimoji="1" lang="zh-CN" altLang="en-US" sz="2000" dirty="0" smtClean="0">
                <a:latin typeface="+mn-ea"/>
                <a:ea typeface="+mn-ea"/>
                <a:cs typeface="STLiti" charset="-122"/>
              </a:rPr>
              <a:t>数据维度不同</a:t>
            </a:r>
            <a:endParaRPr kumimoji="1" lang="en-US" altLang="zh-CN" sz="2000" dirty="0" smtClean="0">
              <a:latin typeface="+mn-ea"/>
              <a:ea typeface="+mn-ea"/>
              <a:cs typeface="STLiti" charset="-122"/>
            </a:endParaRPr>
          </a:p>
          <a:p>
            <a:pPr algn="ctr">
              <a:lnSpc>
                <a:spcPct val="120000"/>
              </a:lnSpc>
              <a:defRPr/>
            </a:pPr>
            <a:r>
              <a:rPr kumimoji="1" lang="zh-CN" altLang="en-US" sz="2000" dirty="0" smtClean="0">
                <a:latin typeface="+mn-ea"/>
                <a:ea typeface="+mn-ea"/>
                <a:cs typeface="STLiti" charset="-122"/>
              </a:rPr>
              <a:t>数据深度不同</a:t>
            </a:r>
            <a:endParaRPr kumimoji="1" lang="en-US" altLang="zh-CN" sz="2000" dirty="0" smtClean="0">
              <a:latin typeface="+mn-ea"/>
              <a:ea typeface="+mn-ea"/>
              <a:cs typeface="STLiti" charset="-122"/>
            </a:endParaRPr>
          </a:p>
          <a:p>
            <a:pPr algn="ctr">
              <a:lnSpc>
                <a:spcPct val="120000"/>
              </a:lnSpc>
              <a:defRPr/>
            </a:pPr>
            <a:r>
              <a:rPr kumimoji="1" lang="zh-CN" altLang="en-US" sz="2000" dirty="0" smtClean="0">
                <a:latin typeface="+mn-ea"/>
                <a:ea typeface="+mn-ea"/>
                <a:cs typeface="STLiti" charset="-122"/>
              </a:rPr>
              <a:t>信用评估机制不同</a:t>
            </a:r>
            <a:endParaRPr kumimoji="1" lang="en-US" altLang="zh-CN" sz="2000" dirty="0" smtClean="0">
              <a:latin typeface="+mn-ea"/>
              <a:ea typeface="+mn-ea"/>
              <a:cs typeface="STLiti" charset="-122"/>
            </a:endParaRPr>
          </a:p>
        </p:txBody>
      </p:sp>
      <p:grpSp>
        <p:nvGrpSpPr>
          <p:cNvPr id="36872" name="Group 17"/>
          <p:cNvGrpSpPr>
            <a:grpSpLocks/>
          </p:cNvGrpSpPr>
          <p:nvPr/>
        </p:nvGrpSpPr>
        <p:grpSpPr bwMode="auto">
          <a:xfrm>
            <a:off x="2679700" y="4570413"/>
            <a:ext cx="669925" cy="519112"/>
            <a:chOff x="1861798" y="670742"/>
            <a:chExt cx="773696" cy="752202"/>
          </a:xfrm>
        </p:grpSpPr>
        <p:sp>
          <p:nvSpPr>
            <p:cNvPr id="16" name="Right Arrow 21"/>
            <p:cNvSpPr/>
            <p:nvPr/>
          </p:nvSpPr>
          <p:spPr>
            <a:xfrm>
              <a:off x="1861798" y="670742"/>
              <a:ext cx="447350" cy="522171"/>
            </a:xfrm>
            <a:prstGeom prst="rightArrow">
              <a:avLst>
                <a:gd name="adj1" fmla="val 60000"/>
                <a:gd name="adj2" fmla="val 50000"/>
              </a:avLst>
            </a:prstGeom>
            <a:solidFill>
              <a:schemeClr val="tx1">
                <a:lumMod val="50000"/>
                <a:lumOff val="5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7" name="Right Arrow 4"/>
            <p:cNvSpPr/>
            <p:nvPr/>
          </p:nvSpPr>
          <p:spPr>
            <a:xfrm>
              <a:off x="2323816" y="1107802"/>
              <a:ext cx="311678" cy="315142"/>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977900">
                <a:lnSpc>
                  <a:spcPct val="90000"/>
                </a:lnSpc>
                <a:spcAft>
                  <a:spcPct val="35000"/>
                </a:spcAft>
                <a:defRPr/>
              </a:pPr>
              <a:endParaRPr lang="zh-CN" altLang="en-US" sz="2000"/>
            </a:p>
          </p:txBody>
        </p:sp>
      </p:grpSp>
      <p:grpSp>
        <p:nvGrpSpPr>
          <p:cNvPr id="36873" name="Group 18"/>
          <p:cNvGrpSpPr>
            <a:grpSpLocks/>
          </p:cNvGrpSpPr>
          <p:nvPr/>
        </p:nvGrpSpPr>
        <p:grpSpPr bwMode="auto">
          <a:xfrm>
            <a:off x="5705475" y="4602163"/>
            <a:ext cx="2311400" cy="536575"/>
            <a:chOff x="-32959" y="646833"/>
            <a:chExt cx="2668266" cy="776111"/>
          </a:xfrm>
        </p:grpSpPr>
        <p:sp>
          <p:nvSpPr>
            <p:cNvPr id="14" name="Right Arrow 19"/>
            <p:cNvSpPr/>
            <p:nvPr/>
          </p:nvSpPr>
          <p:spPr>
            <a:xfrm>
              <a:off x="-32959" y="646833"/>
              <a:ext cx="445322" cy="523530"/>
            </a:xfrm>
            <a:prstGeom prst="rightArrow">
              <a:avLst>
                <a:gd name="adj1" fmla="val 60000"/>
                <a:gd name="adj2" fmla="val 50000"/>
              </a:avLst>
            </a:prstGeom>
            <a:solidFill>
              <a:schemeClr val="tx1">
                <a:lumMod val="50000"/>
                <a:lumOff val="5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5" name="Right Arrow 4"/>
            <p:cNvSpPr/>
            <p:nvPr/>
          </p:nvSpPr>
          <p:spPr>
            <a:xfrm>
              <a:off x="2323765" y="1108366"/>
              <a:ext cx="311542" cy="314578"/>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977900">
                <a:lnSpc>
                  <a:spcPct val="90000"/>
                </a:lnSpc>
                <a:spcAft>
                  <a:spcPct val="35000"/>
                </a:spcAft>
                <a:defRPr/>
              </a:pPr>
              <a:endParaRPr lang="zh-CN" altLang="en-US" sz="2000"/>
            </a:p>
          </p:txBody>
        </p:sp>
      </p:grpSp>
      <p:sp>
        <p:nvSpPr>
          <p:cNvPr id="23" name="Rectangle 26"/>
          <p:cNvSpPr>
            <a:spLocks noChangeArrowheads="1"/>
          </p:cNvSpPr>
          <p:nvPr/>
        </p:nvSpPr>
        <p:spPr bwMode="auto">
          <a:xfrm>
            <a:off x="652463" y="4437063"/>
            <a:ext cx="390525" cy="708025"/>
          </a:xfrm>
          <a:prstGeom prst="rect">
            <a:avLst/>
          </a:prstGeom>
          <a:noFill/>
          <a:ln>
            <a:noFill/>
          </a:ln>
          <a:extLst>
            <a:ext uri="{909E8E84-426E-40dd-AFC4-6F175D3DCCD1}"/>
            <a:ext uri="{91240B29-F687-4f45-9708-019B960494DF}"/>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defRPr/>
            </a:pPr>
            <a:r>
              <a:rPr kumimoji="1" lang="zh-CN" altLang="en-US" sz="2000" dirty="0" smtClean="0">
                <a:latin typeface="+mn-ea"/>
                <a:ea typeface="+mn-ea"/>
                <a:cs typeface="STLiti" charset="-122"/>
              </a:rPr>
              <a:t>线下</a:t>
            </a:r>
            <a:endParaRPr lang="en-US" altLang="zh-CN" sz="2000" dirty="0" smtClean="0">
              <a:latin typeface="+mn-ea"/>
              <a:ea typeface="+mn-ea"/>
            </a:endParaRPr>
          </a:p>
        </p:txBody>
      </p:sp>
      <p:sp>
        <p:nvSpPr>
          <p:cNvPr id="24" name="Rectangle 31"/>
          <p:cNvSpPr>
            <a:spLocks noChangeArrowheads="1"/>
          </p:cNvSpPr>
          <p:nvPr/>
        </p:nvSpPr>
        <p:spPr bwMode="auto">
          <a:xfrm>
            <a:off x="1876425" y="4437063"/>
            <a:ext cx="392113" cy="708025"/>
          </a:xfrm>
          <a:prstGeom prst="rect">
            <a:avLst/>
          </a:prstGeom>
          <a:noFill/>
          <a:ln>
            <a:noFill/>
          </a:ln>
          <a:extLst>
            <a:ext uri="{909E8E84-426E-40dd-AFC4-6F175D3DCCD1}"/>
            <a:ext uri="{91240B29-F687-4f45-9708-019B960494DF}"/>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defRPr/>
            </a:pPr>
            <a:r>
              <a:rPr kumimoji="1" lang="zh-CN" altLang="en-US" sz="2000" dirty="0" smtClean="0">
                <a:latin typeface="+mn-ea"/>
                <a:ea typeface="+mn-ea"/>
                <a:cs typeface="STLiti" charset="-122"/>
              </a:rPr>
              <a:t>线上</a:t>
            </a:r>
            <a:endParaRPr lang="en-US" altLang="zh-CN" sz="2000" dirty="0" smtClean="0">
              <a:latin typeface="+mn-ea"/>
              <a:ea typeface="+mn-ea"/>
            </a:endParaRPr>
          </a:p>
        </p:txBody>
      </p:sp>
      <p:grpSp>
        <p:nvGrpSpPr>
          <p:cNvPr id="36876" name="Group 17"/>
          <p:cNvGrpSpPr>
            <a:grpSpLocks/>
          </p:cNvGrpSpPr>
          <p:nvPr/>
        </p:nvGrpSpPr>
        <p:grpSpPr bwMode="auto">
          <a:xfrm>
            <a:off x="1309688" y="4625975"/>
            <a:ext cx="669925" cy="519113"/>
            <a:chOff x="1861798" y="670742"/>
            <a:chExt cx="773696" cy="752202"/>
          </a:xfrm>
        </p:grpSpPr>
        <p:sp>
          <p:nvSpPr>
            <p:cNvPr id="26" name="Right Arrow 21"/>
            <p:cNvSpPr/>
            <p:nvPr/>
          </p:nvSpPr>
          <p:spPr>
            <a:xfrm>
              <a:off x="1861798" y="670742"/>
              <a:ext cx="447350" cy="522171"/>
            </a:xfrm>
            <a:prstGeom prst="rightArrow">
              <a:avLst>
                <a:gd name="adj1" fmla="val 60000"/>
                <a:gd name="adj2" fmla="val 50000"/>
              </a:avLst>
            </a:prstGeom>
            <a:solidFill>
              <a:schemeClr val="tx1">
                <a:lumMod val="50000"/>
                <a:lumOff val="5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7" name="Right Arrow 4"/>
            <p:cNvSpPr/>
            <p:nvPr/>
          </p:nvSpPr>
          <p:spPr>
            <a:xfrm>
              <a:off x="2323816" y="1107801"/>
              <a:ext cx="311678" cy="315143"/>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977900">
                <a:lnSpc>
                  <a:spcPct val="90000"/>
                </a:lnSpc>
                <a:spcAft>
                  <a:spcPct val="35000"/>
                </a:spcAft>
                <a:defRPr/>
              </a:pPr>
              <a:endParaRPr lang="zh-CN" altLang="en-US" sz="2000"/>
            </a:p>
          </p:txBody>
        </p:sp>
      </p:grpSp>
      <p:sp>
        <p:nvSpPr>
          <p:cNvPr id="10" name="页脚占位符 9"/>
          <p:cNvSpPr>
            <a:spLocks noGrp="1"/>
          </p:cNvSpPr>
          <p:nvPr>
            <p:ph type="ftr" sz="quarter" idx="11"/>
          </p:nvPr>
        </p:nvSpPr>
        <p:spPr/>
        <p:txBody>
          <a:bodyPr/>
          <a:lstStyle/>
          <a:p>
            <a:pPr>
              <a:defRPr/>
            </a:pPr>
            <a:fld id="{265AF9BD-915E-E741-ACD2-0F1D3F0B077E}" type="slidenum">
              <a:rPr lang="bg-BG" altLang="zh-CN" smtClean="0"/>
              <a:t>33</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latin typeface="+mj-ea"/>
              </a:rPr>
              <a:t>互联网金融行业中的欺诈</a:t>
            </a:r>
          </a:p>
        </p:txBody>
      </p:sp>
      <p:sp>
        <p:nvSpPr>
          <p:cNvPr id="3" name="内容占位符 2"/>
          <p:cNvSpPr>
            <a:spLocks noGrp="1"/>
          </p:cNvSpPr>
          <p:nvPr>
            <p:ph idx="1"/>
          </p:nvPr>
        </p:nvSpPr>
        <p:spPr/>
        <p:txBody>
          <a:bodyPr/>
          <a:lstStyle/>
          <a:p>
            <a:pPr>
              <a:defRPr/>
            </a:pPr>
            <a:r>
              <a:rPr kumimoji="1" lang="zh-CN" altLang="en-US" sz="2800" dirty="0">
                <a:latin typeface="+mn-ea"/>
              </a:rPr>
              <a:t>金融欺诈有两种：</a:t>
            </a:r>
            <a:r>
              <a:rPr kumimoji="1" lang="zh-CN" altLang="en-US" sz="2800" dirty="0">
                <a:solidFill>
                  <a:srgbClr val="0070C0"/>
                </a:solidFill>
                <a:latin typeface="+mn-ea"/>
              </a:rPr>
              <a:t>伪冒申请</a:t>
            </a:r>
            <a:r>
              <a:rPr kumimoji="1" lang="en-US" altLang="zh-CN" sz="2800" dirty="0">
                <a:solidFill>
                  <a:srgbClr val="0070C0"/>
                </a:solidFill>
                <a:latin typeface="+mn-ea"/>
              </a:rPr>
              <a:t> </a:t>
            </a:r>
            <a:r>
              <a:rPr kumimoji="1" lang="zh-CN" altLang="en-US" sz="2800" dirty="0">
                <a:latin typeface="+mn-ea"/>
              </a:rPr>
              <a:t>和</a:t>
            </a:r>
            <a:r>
              <a:rPr kumimoji="1" lang="en-US" altLang="zh-CN" sz="2800" dirty="0">
                <a:latin typeface="+mn-ea"/>
              </a:rPr>
              <a:t> </a:t>
            </a:r>
            <a:r>
              <a:rPr kumimoji="1" lang="zh-CN" altLang="en-US" sz="2800" dirty="0">
                <a:solidFill>
                  <a:srgbClr val="0070C0"/>
                </a:solidFill>
                <a:latin typeface="+mn-ea"/>
              </a:rPr>
              <a:t>欺诈交易</a:t>
            </a:r>
            <a:endParaRPr kumimoji="1" lang="en-US" altLang="zh-CN" sz="2800" dirty="0">
              <a:solidFill>
                <a:srgbClr val="0070C0"/>
              </a:solidFill>
              <a:latin typeface="+mn-ea"/>
            </a:endParaRPr>
          </a:p>
          <a:p>
            <a:pPr>
              <a:defRPr/>
            </a:pPr>
            <a:r>
              <a:rPr kumimoji="1" lang="zh-CN" altLang="en-US" sz="2800" dirty="0">
                <a:solidFill>
                  <a:srgbClr val="0070C0"/>
                </a:solidFill>
                <a:latin typeface="+mn-ea"/>
              </a:rPr>
              <a:t>伪冒申请：</a:t>
            </a:r>
            <a:r>
              <a:rPr kumimoji="1" lang="en-US" altLang="zh-CN" sz="2800" dirty="0">
                <a:solidFill>
                  <a:srgbClr val="0070C0"/>
                </a:solidFill>
                <a:latin typeface="+mn-ea"/>
              </a:rPr>
              <a:t> </a:t>
            </a:r>
          </a:p>
          <a:p>
            <a:pPr lvl="1">
              <a:defRPr/>
            </a:pPr>
            <a:r>
              <a:rPr kumimoji="1" lang="zh-CN" altLang="en-US" sz="2400" dirty="0">
                <a:latin typeface="+mn-ea"/>
              </a:rPr>
              <a:t>变造申请材料，以获得更高额度</a:t>
            </a:r>
            <a:endParaRPr kumimoji="1" lang="en-US" altLang="zh-CN" sz="2400" dirty="0">
              <a:latin typeface="+mn-ea"/>
            </a:endParaRPr>
          </a:p>
          <a:p>
            <a:pPr>
              <a:defRPr/>
            </a:pPr>
            <a:r>
              <a:rPr kumimoji="1" lang="zh-CN" altLang="en-US" sz="2800" dirty="0">
                <a:solidFill>
                  <a:srgbClr val="0070C0"/>
                </a:solidFill>
                <a:latin typeface="+mn-ea"/>
              </a:rPr>
              <a:t>欺诈交易：</a:t>
            </a:r>
            <a:endParaRPr kumimoji="1" lang="en-US" altLang="zh-CN" sz="2800" dirty="0">
              <a:solidFill>
                <a:srgbClr val="0070C0"/>
              </a:solidFill>
              <a:latin typeface="+mn-ea"/>
            </a:endParaRPr>
          </a:p>
          <a:p>
            <a:pPr lvl="1">
              <a:defRPr/>
            </a:pPr>
            <a:r>
              <a:rPr kumimoji="1" lang="zh-CN" altLang="en-US" sz="2400" dirty="0">
                <a:solidFill>
                  <a:srgbClr val="000000"/>
                </a:solidFill>
                <a:latin typeface="+mn-ea"/>
              </a:rPr>
              <a:t>申请时无还款意愿</a:t>
            </a:r>
            <a:endParaRPr kumimoji="1" lang="en-US" altLang="zh-CN" sz="2400" dirty="0">
              <a:solidFill>
                <a:srgbClr val="000000"/>
              </a:solidFill>
              <a:latin typeface="+mn-ea"/>
            </a:endParaRPr>
          </a:p>
          <a:p>
            <a:pPr lvl="1">
              <a:defRPr/>
            </a:pPr>
            <a:r>
              <a:rPr kumimoji="1" lang="zh-CN" altLang="en-US" sz="2400" dirty="0">
                <a:solidFill>
                  <a:srgbClr val="000000"/>
                </a:solidFill>
                <a:latin typeface="+mn-ea"/>
              </a:rPr>
              <a:t>有的中介会在包办贷款时双向欺诈：</a:t>
            </a:r>
            <a:endParaRPr kumimoji="1" lang="en-US" altLang="zh-CN" sz="2400" dirty="0">
              <a:solidFill>
                <a:srgbClr val="000000"/>
              </a:solidFill>
              <a:latin typeface="+mn-ea"/>
            </a:endParaRPr>
          </a:p>
          <a:p>
            <a:pPr lvl="2">
              <a:defRPr/>
            </a:pPr>
            <a:r>
              <a:rPr kumimoji="1" lang="zh-CN" altLang="en-US" sz="2400" dirty="0">
                <a:solidFill>
                  <a:srgbClr val="000000"/>
                </a:solidFill>
                <a:latin typeface="+mn-ea"/>
              </a:rPr>
              <a:t>伪造虚假文件欺诈借款公司</a:t>
            </a:r>
            <a:endParaRPr kumimoji="1" lang="en-US" altLang="zh-CN" sz="2400" dirty="0">
              <a:solidFill>
                <a:srgbClr val="000000"/>
              </a:solidFill>
              <a:latin typeface="+mn-ea"/>
            </a:endParaRPr>
          </a:p>
          <a:p>
            <a:pPr lvl="2">
              <a:defRPr/>
            </a:pPr>
            <a:r>
              <a:rPr kumimoji="1" lang="zh-CN" altLang="en-US" sz="2400" dirty="0">
                <a:solidFill>
                  <a:srgbClr val="000000"/>
                </a:solidFill>
                <a:latin typeface="+mn-ea"/>
              </a:rPr>
              <a:t>骗取贷款人身份信息多方</a:t>
            </a:r>
            <a:r>
              <a:rPr kumimoji="1" lang="zh-CN" altLang="en-US" sz="2400" dirty="0" smtClean="0">
                <a:solidFill>
                  <a:srgbClr val="000000"/>
                </a:solidFill>
                <a:latin typeface="+mn-ea"/>
              </a:rPr>
              <a:t>借贷</a:t>
            </a:r>
            <a:endParaRPr kumimoji="1" lang="en-US" altLang="zh-CN" sz="2400" dirty="0">
              <a:solidFill>
                <a:srgbClr val="000000"/>
              </a:solidFill>
              <a:latin typeface="+mn-ea"/>
            </a:endParaRPr>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graphicFrame>
        <p:nvGraphicFramePr>
          <p:cNvPr id="8" name="Diagram 2"/>
          <p:cNvGraphicFramePr/>
          <p:nvPr/>
        </p:nvGraphicFramePr>
        <p:xfrm>
          <a:off x="6018838" y="2712259"/>
          <a:ext cx="3120690" cy="27680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页脚占位符 8"/>
          <p:cNvSpPr>
            <a:spLocks noGrp="1"/>
          </p:cNvSpPr>
          <p:nvPr>
            <p:ph type="ftr" sz="quarter" idx="11"/>
          </p:nvPr>
        </p:nvSpPr>
        <p:spPr/>
        <p:txBody>
          <a:bodyPr/>
          <a:lstStyle/>
          <a:p>
            <a:pPr>
              <a:defRPr/>
            </a:pPr>
            <a:fld id="{4F933F6C-962D-3240-84BA-7D0BB1E7C083}" type="slidenum">
              <a:rPr lang="bg-BG" altLang="zh-CN" smtClean="0"/>
              <a:t>34</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latin typeface="+mj-ea"/>
              </a:rPr>
              <a:t>反欺诈中可应用到多种社交网络算法</a:t>
            </a:r>
          </a:p>
        </p:txBody>
      </p:sp>
      <p:sp>
        <p:nvSpPr>
          <p:cNvPr id="3" name="内容占位符 2"/>
          <p:cNvSpPr>
            <a:spLocks noGrp="1"/>
          </p:cNvSpPr>
          <p:nvPr>
            <p:ph idx="1"/>
          </p:nvPr>
        </p:nvSpPr>
        <p:spPr/>
        <p:txBody>
          <a:bodyPr/>
          <a:lstStyle/>
          <a:p>
            <a:pPr>
              <a:spcBef>
                <a:spcPct val="0"/>
              </a:spcBef>
              <a:defRPr/>
            </a:pPr>
            <a:r>
              <a:rPr kumimoji="1" lang="zh-CN" altLang="en-US" sz="2800" dirty="0">
                <a:latin typeface="+mn-ea"/>
              </a:rPr>
              <a:t>社交网络算法：</a:t>
            </a:r>
            <a:endParaRPr kumimoji="1" lang="en-US" altLang="zh-CN" sz="2800" dirty="0">
              <a:latin typeface="+mn-ea"/>
            </a:endParaRPr>
          </a:p>
          <a:p>
            <a:pPr lvl="1">
              <a:spcBef>
                <a:spcPct val="0"/>
              </a:spcBef>
              <a:defRPr/>
            </a:pPr>
            <a:r>
              <a:rPr kumimoji="1" lang="zh-CN" altLang="en-US" sz="2400" dirty="0">
                <a:latin typeface="+mn-ea"/>
              </a:rPr>
              <a:t>分析指标：</a:t>
            </a:r>
            <a:r>
              <a:rPr kumimoji="1" lang="en-US" altLang="zh-CN" sz="2400" dirty="0">
                <a:latin typeface="+mn-ea"/>
              </a:rPr>
              <a:t>degree</a:t>
            </a:r>
            <a:r>
              <a:rPr kumimoji="1" lang="zh-CN" altLang="en-US" sz="2400" dirty="0">
                <a:latin typeface="+mn-ea"/>
              </a:rPr>
              <a:t>、</a:t>
            </a:r>
            <a:r>
              <a:rPr kumimoji="1" lang="en-US" altLang="zh-CN" sz="2400" dirty="0">
                <a:latin typeface="+mn-ea"/>
              </a:rPr>
              <a:t>closeness</a:t>
            </a:r>
            <a:r>
              <a:rPr kumimoji="1" lang="zh-CN" altLang="en-US" sz="2400" dirty="0">
                <a:latin typeface="+mn-ea"/>
              </a:rPr>
              <a:t> </a:t>
            </a:r>
            <a:r>
              <a:rPr kumimoji="1" lang="en-US" altLang="zh-CN" sz="2400" dirty="0">
                <a:latin typeface="+mn-ea"/>
              </a:rPr>
              <a:t>centrality</a:t>
            </a:r>
            <a:r>
              <a:rPr kumimoji="1" lang="zh-CN" altLang="en-US" sz="2400" dirty="0">
                <a:latin typeface="+mn-ea"/>
              </a:rPr>
              <a:t>、</a:t>
            </a:r>
            <a:r>
              <a:rPr kumimoji="1" lang="en-US" altLang="zh-CN" sz="2400" dirty="0" err="1">
                <a:latin typeface="+mn-ea"/>
              </a:rPr>
              <a:t>betweenness</a:t>
            </a:r>
            <a:r>
              <a:rPr kumimoji="1" lang="zh-CN" altLang="en-US" sz="2400" dirty="0">
                <a:latin typeface="+mn-ea"/>
              </a:rPr>
              <a:t> </a:t>
            </a:r>
            <a:r>
              <a:rPr kumimoji="1" lang="en-US" altLang="zh-CN" sz="2400" dirty="0">
                <a:latin typeface="+mn-ea"/>
              </a:rPr>
              <a:t>centrality</a:t>
            </a:r>
            <a:r>
              <a:rPr kumimoji="1" lang="zh-CN" altLang="en-US" sz="2400" dirty="0">
                <a:latin typeface="+mn-ea"/>
              </a:rPr>
              <a:t>、</a:t>
            </a:r>
            <a:r>
              <a:rPr kumimoji="1" lang="en-US" altLang="zh-CN" sz="2400" dirty="0">
                <a:latin typeface="+mn-ea"/>
              </a:rPr>
              <a:t>cluster</a:t>
            </a:r>
            <a:r>
              <a:rPr kumimoji="1" lang="zh-CN" altLang="en-US" sz="2400" dirty="0">
                <a:latin typeface="+mn-ea"/>
              </a:rPr>
              <a:t> </a:t>
            </a:r>
            <a:r>
              <a:rPr kumimoji="1" lang="en-US" altLang="zh-CN" sz="2400" dirty="0">
                <a:latin typeface="+mn-ea"/>
              </a:rPr>
              <a:t>coefficient</a:t>
            </a:r>
            <a:r>
              <a:rPr kumimoji="1" lang="zh-CN" altLang="en-US" sz="2400" dirty="0">
                <a:latin typeface="+mn-ea"/>
              </a:rPr>
              <a:t>、</a:t>
            </a:r>
            <a:r>
              <a:rPr kumimoji="1" lang="en-US" altLang="zh-CN" sz="2400" dirty="0">
                <a:latin typeface="+mn-ea"/>
              </a:rPr>
              <a:t>triangle</a:t>
            </a:r>
            <a:r>
              <a:rPr kumimoji="1" lang="zh-CN" altLang="en-US" sz="2400" dirty="0">
                <a:latin typeface="+mn-ea"/>
              </a:rPr>
              <a:t> </a:t>
            </a:r>
            <a:r>
              <a:rPr kumimoji="1" lang="en-US" altLang="zh-CN" sz="2400" dirty="0">
                <a:latin typeface="+mn-ea"/>
              </a:rPr>
              <a:t>count</a:t>
            </a:r>
            <a:r>
              <a:rPr kumimoji="1" lang="zh-CN" altLang="en-US" sz="2400" dirty="0">
                <a:latin typeface="+mn-ea"/>
              </a:rPr>
              <a:t>、</a:t>
            </a:r>
            <a:r>
              <a:rPr kumimoji="1" lang="en-US" altLang="zh-CN" sz="2400" dirty="0">
                <a:latin typeface="+mn-ea"/>
              </a:rPr>
              <a:t> connected components</a:t>
            </a:r>
          </a:p>
          <a:p>
            <a:pPr lvl="1">
              <a:spcBef>
                <a:spcPct val="0"/>
              </a:spcBef>
              <a:defRPr/>
            </a:pPr>
            <a:r>
              <a:rPr kumimoji="1" lang="zh-CN" altLang="en-US" sz="2400" dirty="0">
                <a:latin typeface="+mn-ea"/>
              </a:rPr>
              <a:t>算法：</a:t>
            </a:r>
            <a:endParaRPr kumimoji="1" lang="en-US" altLang="zh-CN" sz="2400" dirty="0">
              <a:latin typeface="+mn-ea"/>
            </a:endParaRPr>
          </a:p>
          <a:p>
            <a:pPr lvl="2">
              <a:spcBef>
                <a:spcPct val="0"/>
              </a:spcBef>
              <a:defRPr/>
            </a:pPr>
            <a:r>
              <a:rPr kumimoji="1" lang="en-US" altLang="zh-CN" sz="2400" dirty="0">
                <a:latin typeface="+mn-ea"/>
              </a:rPr>
              <a:t>PageRank</a:t>
            </a:r>
          </a:p>
          <a:p>
            <a:pPr lvl="2">
              <a:spcBef>
                <a:spcPct val="0"/>
              </a:spcBef>
              <a:defRPr/>
            </a:pPr>
            <a:r>
              <a:rPr kumimoji="1" lang="zh-CN" altLang="en-US" sz="2400" dirty="0">
                <a:latin typeface="+mn-ea"/>
              </a:rPr>
              <a:t>社区发现：</a:t>
            </a:r>
            <a:r>
              <a:rPr kumimoji="1" lang="en-US" altLang="zh-CN" sz="2400" dirty="0">
                <a:latin typeface="+mn-ea"/>
              </a:rPr>
              <a:t>GN</a:t>
            </a:r>
            <a:r>
              <a:rPr kumimoji="1" lang="zh-CN" altLang="en-US" sz="2400" dirty="0">
                <a:latin typeface="+mn-ea"/>
              </a:rPr>
              <a:t>、</a:t>
            </a:r>
            <a:r>
              <a:rPr kumimoji="1" lang="en-US" altLang="zh-CN" sz="2400" dirty="0" err="1">
                <a:latin typeface="+mn-ea"/>
              </a:rPr>
              <a:t>FastUnfolding</a:t>
            </a:r>
            <a:r>
              <a:rPr kumimoji="1" lang="zh-CN" altLang="en-US" sz="2400" dirty="0">
                <a:latin typeface="+mn-ea"/>
              </a:rPr>
              <a:t>、</a:t>
            </a:r>
            <a:r>
              <a:rPr kumimoji="1" lang="en-US" altLang="zh-CN" sz="2400" dirty="0">
                <a:latin typeface="+mn-ea"/>
              </a:rPr>
              <a:t>LPA</a:t>
            </a:r>
            <a:r>
              <a:rPr kumimoji="1" lang="zh-CN" altLang="en-US" sz="2400" dirty="0">
                <a:latin typeface="+mn-ea"/>
              </a:rPr>
              <a:t>、</a:t>
            </a:r>
            <a:r>
              <a:rPr kumimoji="1" lang="en-US" altLang="zh-CN" sz="2400" dirty="0">
                <a:latin typeface="+mn-ea"/>
              </a:rPr>
              <a:t>SLPA</a:t>
            </a:r>
            <a:r>
              <a:rPr kumimoji="1" lang="zh-CN" altLang="en-US" sz="2400" dirty="0">
                <a:latin typeface="+mn-ea"/>
              </a:rPr>
              <a:t>、</a:t>
            </a:r>
            <a:r>
              <a:rPr kumimoji="1" lang="en-US" altLang="zh-CN" sz="2400" dirty="0" err="1">
                <a:latin typeface="+mn-ea"/>
              </a:rPr>
              <a:t>WalkTrap</a:t>
            </a:r>
            <a:endParaRPr kumimoji="1" lang="en-US" altLang="zh-CN" sz="2400" dirty="0">
              <a:latin typeface="+mn-ea"/>
            </a:endParaRPr>
          </a:p>
          <a:p>
            <a:pPr>
              <a:spcBef>
                <a:spcPct val="0"/>
              </a:spcBef>
              <a:defRPr/>
            </a:pPr>
            <a:r>
              <a:rPr kumimoji="1" lang="zh-CN" altLang="en-US" sz="2800" dirty="0">
                <a:latin typeface="+mn-ea"/>
              </a:rPr>
              <a:t>在工业界的其他应用包括：精准营销、改善搜索</a:t>
            </a:r>
            <a:r>
              <a:rPr kumimoji="1" lang="en-US" altLang="zh-CN" sz="2800" dirty="0">
                <a:latin typeface="+mn-ea"/>
              </a:rPr>
              <a:t>/</a:t>
            </a:r>
            <a:r>
              <a:rPr kumimoji="1" lang="zh-CN" altLang="en-US" sz="2800" dirty="0">
                <a:latin typeface="+mn-ea"/>
              </a:rPr>
              <a:t>帮助推荐、网络系统</a:t>
            </a:r>
            <a:r>
              <a:rPr kumimoji="1" lang="zh-CN" altLang="en-US" sz="2800" dirty="0" smtClean="0">
                <a:latin typeface="+mn-ea"/>
              </a:rPr>
              <a:t>安全</a:t>
            </a:r>
            <a:endParaRPr kumimoji="1" lang="zh-CN" altLang="en-US" sz="2800" dirty="0">
              <a:latin typeface="+mn-ea"/>
            </a:endParaRPr>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8" name="页脚占位符 7"/>
          <p:cNvSpPr>
            <a:spLocks noGrp="1"/>
          </p:cNvSpPr>
          <p:nvPr>
            <p:ph type="ftr" sz="quarter" idx="11"/>
          </p:nvPr>
        </p:nvSpPr>
        <p:spPr/>
        <p:txBody>
          <a:bodyPr/>
          <a:lstStyle/>
          <a:p>
            <a:pPr>
              <a:defRPr/>
            </a:pPr>
            <a:fld id="{09DE708E-AF75-E949-95F1-734735D6D1EB}" type="slidenum">
              <a:rPr lang="bg-BG" altLang="zh-CN" smtClean="0"/>
              <a:t>35</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latin typeface="+mj-ea"/>
              </a:rPr>
              <a:t>社交网络算法在金融反欺诈中的优势</a:t>
            </a:r>
            <a:endParaRPr kumimoji="1" lang="zh-CN" altLang="en-US" dirty="0">
              <a:latin typeface="+mj-ea"/>
            </a:endParaRPr>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grpSp>
        <p:nvGrpSpPr>
          <p:cNvPr id="40964" name="组 21"/>
          <p:cNvGrpSpPr>
            <a:grpSpLocks/>
          </p:cNvGrpSpPr>
          <p:nvPr/>
        </p:nvGrpSpPr>
        <p:grpSpPr bwMode="auto">
          <a:xfrm>
            <a:off x="608013" y="2317750"/>
            <a:ext cx="2576512" cy="3192463"/>
            <a:chOff x="899592" y="1700807"/>
            <a:chExt cx="2575744" cy="3193766"/>
          </a:xfrm>
        </p:grpSpPr>
        <p:sp>
          <p:nvSpPr>
            <p:cNvPr id="18" name="Rounded Rectangle 2"/>
            <p:cNvSpPr/>
            <p:nvPr/>
          </p:nvSpPr>
          <p:spPr bwMode="auto">
            <a:xfrm>
              <a:off x="899592" y="1700807"/>
              <a:ext cx="2575744" cy="3174708"/>
            </a:xfrm>
            <a:prstGeom prst="roundRect">
              <a:avLst>
                <a:gd name="adj" fmla="val 6250"/>
              </a:avLst>
            </a:prstGeom>
            <a:solidFill>
              <a:schemeClr val="bg1">
                <a:lumMod val="75000"/>
              </a:schemeClr>
            </a:solidFill>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a:lstStyle/>
            <a:p>
              <a:pPr algn="ctr" eaLnBrk="1" hangingPunct="1">
                <a:defRPr/>
              </a:pPr>
              <a:endParaRPr lang="en-US" sz="11200">
                <a:solidFill>
                  <a:srgbClr val="000000"/>
                </a:solidFill>
                <a:latin typeface="Gill Sans" charset="0"/>
                <a:ea typeface="ヒラギノ角ゴ ProN W3" charset="0"/>
                <a:cs typeface="ヒラギノ角ゴ ProN W3" charset="0"/>
                <a:sym typeface="Gill Sans" charset="0"/>
              </a:endParaRPr>
            </a:p>
          </p:txBody>
        </p:sp>
        <p:sp>
          <p:nvSpPr>
            <p:cNvPr id="19" name="文本框 18"/>
            <p:cNvSpPr txBox="1"/>
            <p:nvPr/>
          </p:nvSpPr>
          <p:spPr>
            <a:xfrm>
              <a:off x="1220171" y="3571645"/>
              <a:ext cx="1896497" cy="1322928"/>
            </a:xfrm>
            <a:prstGeom prst="rect">
              <a:avLst/>
            </a:prstGeom>
            <a:noFill/>
          </p:spPr>
          <p:txBody>
            <a:bodyPr>
              <a:spAutoFit/>
            </a:bodyPr>
            <a:lstStyle/>
            <a:p>
              <a:pPr algn="ctr">
                <a:defRPr/>
              </a:pPr>
              <a:r>
                <a:rPr kumimoji="1" lang="zh-CN" altLang="en-US" sz="8000" dirty="0">
                  <a:ln w="0"/>
                  <a:solidFill>
                    <a:schemeClr val="tx1">
                      <a:lumMod val="50000"/>
                      <a:lumOff val="50000"/>
                    </a:schemeClr>
                  </a:solidFill>
                  <a:effectLst>
                    <a:outerShdw blurRad="38100" dist="19050" dir="2700000" algn="tl" rotWithShape="0">
                      <a:schemeClr val="dk1">
                        <a:alpha val="40000"/>
                      </a:schemeClr>
                    </a:outerShdw>
                  </a:effectLst>
                  <a:latin typeface="+mn-ea"/>
                  <a:ea typeface="+mn-ea"/>
                </a:rPr>
                <a:t>点</a:t>
              </a:r>
            </a:p>
          </p:txBody>
        </p:sp>
        <p:sp>
          <p:nvSpPr>
            <p:cNvPr id="39948" name="内容占位符 2"/>
            <p:cNvSpPr txBox="1">
              <a:spLocks/>
            </p:cNvSpPr>
            <p:nvPr/>
          </p:nvSpPr>
          <p:spPr bwMode="auto">
            <a:xfrm>
              <a:off x="1078926" y="1845329"/>
              <a:ext cx="2250404" cy="248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38100" tIns="38100" rIns="38100" bIns="38100"/>
            <a:lstStyle>
              <a:lvl1pPr>
                <a:spcBef>
                  <a:spcPct val="20000"/>
                </a:spcBef>
                <a:buClr>
                  <a:schemeClr val="accent2"/>
                </a:buClr>
                <a:buFont typeface="Wingdings" charset="2"/>
                <a:buChar char="o"/>
                <a:defRPr sz="3000">
                  <a:solidFill>
                    <a:schemeClr val="tx1"/>
                  </a:solidFill>
                  <a:latin typeface="Times New Roman" charset="0"/>
                  <a:ea typeface="华文新魏" charset="-122"/>
                </a:defRPr>
              </a:lvl1pPr>
              <a:lvl2pPr marL="876300" indent="-457200">
                <a:spcBef>
                  <a:spcPct val="20000"/>
                </a:spcBef>
                <a:buClr>
                  <a:schemeClr val="accent2"/>
                </a:buClr>
                <a:buFont typeface="Wingdings" charset="2"/>
                <a:buChar char="n"/>
                <a:defRPr sz="2600">
                  <a:solidFill>
                    <a:schemeClr val="tx1"/>
                  </a:solidFill>
                  <a:latin typeface="Times New Roman" charset="0"/>
                  <a:ea typeface="华文新魏" charset="-122"/>
                </a:defRPr>
              </a:lvl2pPr>
              <a:lvl3pPr marL="1333500" indent="-457200">
                <a:spcBef>
                  <a:spcPct val="20000"/>
                </a:spcBef>
                <a:buClr>
                  <a:schemeClr val="accent2"/>
                </a:buClr>
                <a:buFont typeface="Wingdings" charset="2"/>
                <a:buChar char="o"/>
                <a:defRPr sz="2300">
                  <a:solidFill>
                    <a:schemeClr val="tx1"/>
                  </a:solidFill>
                  <a:latin typeface="Times New Roman" charset="0"/>
                  <a:ea typeface="华文新魏" charset="-122"/>
                </a:defRPr>
              </a:lvl3pPr>
              <a:lvl4pPr marL="1790700" indent="-457200">
                <a:spcBef>
                  <a:spcPct val="20000"/>
                </a:spcBef>
                <a:buClr>
                  <a:schemeClr val="accent2"/>
                </a:buClr>
                <a:buFont typeface="Wingdings" charset="2"/>
                <a:buChar char="n"/>
                <a:defRPr sz="2000">
                  <a:solidFill>
                    <a:schemeClr val="tx1"/>
                  </a:solidFill>
                  <a:latin typeface="Times New Roman" charset="0"/>
                  <a:ea typeface="华文新魏" charset="-122"/>
                </a:defRPr>
              </a:lvl4pPr>
              <a:lvl5pPr marL="2247900" indent="-457200">
                <a:spcBef>
                  <a:spcPct val="25000"/>
                </a:spcBef>
                <a:buClr>
                  <a:schemeClr val="accent2"/>
                </a:buClr>
                <a:buFont typeface="Wingdings" charset="2"/>
                <a:buChar char="§"/>
                <a:defRPr sz="2000">
                  <a:solidFill>
                    <a:schemeClr val="tx1"/>
                  </a:solidFill>
                  <a:latin typeface="Times New Roman" charset="0"/>
                  <a:ea typeface="华文新魏" charset="-122"/>
                </a:defRPr>
              </a:lvl5pPr>
              <a:lvl6pPr marL="2705100" indent="-457200" eaLnBrk="0" fontAlgn="base" hangingPunct="0">
                <a:spcBef>
                  <a:spcPct val="25000"/>
                </a:spcBef>
                <a:spcAft>
                  <a:spcPct val="0"/>
                </a:spcAft>
                <a:buClr>
                  <a:schemeClr val="accent2"/>
                </a:buClr>
                <a:buFont typeface="Wingdings" charset="2"/>
                <a:buChar char="§"/>
                <a:defRPr sz="2000">
                  <a:solidFill>
                    <a:schemeClr val="tx1"/>
                  </a:solidFill>
                  <a:latin typeface="Times New Roman" charset="0"/>
                  <a:ea typeface="华文新魏" charset="-122"/>
                </a:defRPr>
              </a:lvl6pPr>
              <a:lvl7pPr marL="3162300" indent="-457200" eaLnBrk="0" fontAlgn="base" hangingPunct="0">
                <a:spcBef>
                  <a:spcPct val="25000"/>
                </a:spcBef>
                <a:spcAft>
                  <a:spcPct val="0"/>
                </a:spcAft>
                <a:buClr>
                  <a:schemeClr val="accent2"/>
                </a:buClr>
                <a:buFont typeface="Wingdings" charset="2"/>
                <a:buChar char="§"/>
                <a:defRPr sz="2000">
                  <a:solidFill>
                    <a:schemeClr val="tx1"/>
                  </a:solidFill>
                  <a:latin typeface="Times New Roman" charset="0"/>
                  <a:ea typeface="华文新魏" charset="-122"/>
                </a:defRPr>
              </a:lvl7pPr>
              <a:lvl8pPr marL="3619500" indent="-457200" eaLnBrk="0" fontAlgn="base" hangingPunct="0">
                <a:spcBef>
                  <a:spcPct val="25000"/>
                </a:spcBef>
                <a:spcAft>
                  <a:spcPct val="0"/>
                </a:spcAft>
                <a:buClr>
                  <a:schemeClr val="accent2"/>
                </a:buClr>
                <a:buFont typeface="Wingdings" charset="2"/>
                <a:buChar char="§"/>
                <a:defRPr sz="2000">
                  <a:solidFill>
                    <a:schemeClr val="tx1"/>
                  </a:solidFill>
                  <a:latin typeface="Times New Roman" charset="0"/>
                  <a:ea typeface="华文新魏" charset="-122"/>
                </a:defRPr>
              </a:lvl8pPr>
              <a:lvl9pPr marL="4076700" indent="-457200" eaLnBrk="0" fontAlgn="base" hangingPunct="0">
                <a:spcBef>
                  <a:spcPct val="25000"/>
                </a:spcBef>
                <a:spcAft>
                  <a:spcPct val="0"/>
                </a:spcAft>
                <a:buClr>
                  <a:schemeClr val="accent2"/>
                </a:buClr>
                <a:buFont typeface="Wingdings" charset="2"/>
                <a:buChar char="§"/>
                <a:defRPr sz="2000">
                  <a:solidFill>
                    <a:schemeClr val="tx1"/>
                  </a:solidFill>
                  <a:latin typeface="Times New Roman" charset="0"/>
                  <a:ea typeface="华文新魏" charset="-122"/>
                </a:defRPr>
              </a:lvl9pPr>
            </a:lstStyle>
            <a:p>
              <a:pPr>
                <a:spcBef>
                  <a:spcPts val="2100"/>
                </a:spcBef>
                <a:buClr>
                  <a:srgbClr val="1F81E9"/>
                </a:buClr>
                <a:buFont typeface="Wingdings" charset="2"/>
                <a:buNone/>
                <a:defRPr/>
              </a:pPr>
              <a:r>
                <a:rPr kumimoji="1" lang="zh-CN" altLang="en-US" sz="2400" b="1" dirty="0" smtClean="0">
                  <a:solidFill>
                    <a:srgbClr val="000000"/>
                  </a:solidFill>
                  <a:latin typeface="+mn-ea"/>
                  <a:ea typeface="+mn-ea"/>
                  <a:sym typeface="Arial" charset="0"/>
                </a:rPr>
                <a:t>传统反欺诈：</a:t>
              </a:r>
              <a:endParaRPr kumimoji="1" lang="en-US" altLang="zh-CN" sz="2400" b="1" dirty="0" smtClean="0">
                <a:solidFill>
                  <a:srgbClr val="000000"/>
                </a:solidFill>
                <a:latin typeface="+mn-ea"/>
                <a:ea typeface="+mn-ea"/>
                <a:sym typeface="Arial" charset="0"/>
              </a:endParaRPr>
            </a:p>
            <a:p>
              <a:pPr>
                <a:spcBef>
                  <a:spcPts val="2100"/>
                </a:spcBef>
                <a:buClr>
                  <a:srgbClr val="1F81E9"/>
                </a:buClr>
                <a:buFont typeface="Wingdings" charset="2"/>
                <a:buNone/>
                <a:defRPr/>
              </a:pPr>
              <a:r>
                <a:rPr lang="en-US" altLang="zh-CN" sz="2000" dirty="0" smtClean="0">
                  <a:latin typeface="+mn-ea"/>
                  <a:ea typeface="+mn-ea"/>
                  <a:sym typeface="Arial" charset="0"/>
                </a:rPr>
                <a:t>  - </a:t>
              </a:r>
              <a:r>
                <a:rPr lang="zh-CN" altLang="en-US" sz="2000" dirty="0" smtClean="0">
                  <a:latin typeface="+mn-ea"/>
                  <a:ea typeface="+mn-ea"/>
                  <a:sym typeface="Arial" charset="0"/>
                </a:rPr>
                <a:t>客户是否触黑</a:t>
              </a:r>
              <a:endParaRPr lang="en-US" altLang="zh-CN" sz="2000" dirty="0" smtClean="0">
                <a:latin typeface="+mn-ea"/>
                <a:ea typeface="+mn-ea"/>
                <a:sym typeface="Arial" charset="0"/>
              </a:endParaRPr>
            </a:p>
            <a:p>
              <a:pPr>
                <a:spcBef>
                  <a:spcPts val="2100"/>
                </a:spcBef>
                <a:buClr>
                  <a:srgbClr val="1F81E9"/>
                </a:buClr>
                <a:buFont typeface="Wingdings" charset="2"/>
                <a:buNone/>
                <a:defRPr/>
              </a:pPr>
              <a:r>
                <a:rPr lang="en-US" altLang="zh-CN" sz="2000" dirty="0" smtClean="0">
                  <a:latin typeface="+mn-ea"/>
                  <a:ea typeface="+mn-ea"/>
                  <a:sym typeface="Arial" charset="0"/>
                </a:rPr>
                <a:t>  - </a:t>
              </a:r>
              <a:r>
                <a:rPr lang="zh-CN" altLang="en-US" sz="2000" dirty="0" smtClean="0">
                  <a:latin typeface="+mn-ea"/>
                  <a:ea typeface="+mn-ea"/>
                  <a:sym typeface="Arial" charset="0"/>
                </a:rPr>
                <a:t>客户的消费记录是否异常</a:t>
              </a:r>
              <a:endParaRPr lang="en-US" altLang="zh-CN" sz="2000" dirty="0" smtClean="0">
                <a:latin typeface="+mn-ea"/>
                <a:ea typeface="+mn-ea"/>
                <a:sym typeface="Arial" charset="0"/>
              </a:endParaRPr>
            </a:p>
          </p:txBody>
        </p:sp>
      </p:grpSp>
      <p:sp>
        <p:nvSpPr>
          <p:cNvPr id="21" name="燕尾形 20"/>
          <p:cNvSpPr/>
          <p:nvPr/>
        </p:nvSpPr>
        <p:spPr bwMode="auto">
          <a:xfrm>
            <a:off x="3417888" y="3602038"/>
            <a:ext cx="1177925" cy="623887"/>
          </a:xfrm>
          <a:prstGeom prst="chevron">
            <a:avLst/>
          </a:prstGeom>
          <a:solidFill>
            <a:schemeClr val="accent6">
              <a:lumMod val="60000"/>
              <a:lumOff val="40000"/>
              <a:alpha val="60000"/>
            </a:schemeClr>
          </a:solidFill>
          <a:ln w="25400" cap="flat" cmpd="sng" algn="ctr">
            <a:noFill/>
            <a:prstDash val="solid"/>
            <a:round/>
            <a:headEnd type="none" w="med" len="med"/>
            <a:tailEnd type="none" w="med" len="med"/>
          </a:ln>
          <a:effectLst/>
          <a:extLst/>
        </p:spPr>
        <p:txBody>
          <a:bodyPr/>
          <a:lstStyle/>
          <a:p>
            <a:pPr algn="ctr" eaLnBrk="1" hangingPunct="1">
              <a:defRPr/>
            </a:pPr>
            <a:endParaRPr lang="zh-CN" altLang="en-US" sz="11200">
              <a:solidFill>
                <a:srgbClr val="000000"/>
              </a:solidFill>
              <a:latin typeface="Gill Sans" charset="0"/>
              <a:ea typeface="ヒラギノ角ゴ ProN W3" charset="0"/>
              <a:cs typeface="ヒラギノ角ゴ ProN W3" charset="0"/>
              <a:sym typeface="Gill Sans" charset="0"/>
            </a:endParaRPr>
          </a:p>
        </p:txBody>
      </p:sp>
      <p:grpSp>
        <p:nvGrpSpPr>
          <p:cNvPr id="40966" name="组 25"/>
          <p:cNvGrpSpPr>
            <a:grpSpLocks/>
          </p:cNvGrpSpPr>
          <p:nvPr/>
        </p:nvGrpSpPr>
        <p:grpSpPr bwMode="auto">
          <a:xfrm>
            <a:off x="5014913" y="1927225"/>
            <a:ext cx="3544887" cy="3911600"/>
            <a:chOff x="12636500" y="3567271"/>
            <a:chExt cx="3544129" cy="3912348"/>
          </a:xfrm>
        </p:grpSpPr>
        <p:sp>
          <p:nvSpPr>
            <p:cNvPr id="23" name="Rounded Rectangle 10"/>
            <p:cNvSpPr/>
            <p:nvPr/>
          </p:nvSpPr>
          <p:spPr bwMode="auto">
            <a:xfrm>
              <a:off x="12636500" y="3567271"/>
              <a:ext cx="3544129" cy="3912348"/>
            </a:xfrm>
            <a:prstGeom prst="roundRect">
              <a:avLst>
                <a:gd name="adj" fmla="val 6250"/>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a:lstStyle/>
            <a:p>
              <a:pPr algn="ctr" eaLnBrk="1" hangingPunct="1">
                <a:defRPr/>
              </a:pPr>
              <a:endParaRPr lang="en-US" sz="2400">
                <a:solidFill>
                  <a:srgbClr val="000000"/>
                </a:solidFill>
                <a:latin typeface="Gill Sans" charset="0"/>
                <a:ea typeface="ヒラギノ角ゴ ProN W3" charset="0"/>
                <a:cs typeface="ヒラギノ角ゴ ProN W3" charset="0"/>
                <a:sym typeface="Gill Sans" charset="0"/>
              </a:endParaRPr>
            </a:p>
          </p:txBody>
        </p:sp>
        <p:sp>
          <p:nvSpPr>
            <p:cNvPr id="24" name="文本框 23"/>
            <p:cNvSpPr txBox="1"/>
            <p:nvPr/>
          </p:nvSpPr>
          <p:spPr>
            <a:xfrm>
              <a:off x="13722118" y="6155391"/>
              <a:ext cx="1372893" cy="1324228"/>
            </a:xfrm>
            <a:prstGeom prst="rect">
              <a:avLst/>
            </a:prstGeom>
            <a:noFill/>
          </p:spPr>
          <p:txBody>
            <a:bodyPr>
              <a:spAutoFit/>
            </a:bodyPr>
            <a:lstStyle/>
            <a:p>
              <a:pPr algn="ctr">
                <a:defRPr/>
              </a:pPr>
              <a:r>
                <a:rPr kumimoji="1" lang="zh-CN" altLang="en-US" sz="8000" dirty="0">
                  <a:ln w="0"/>
                  <a:solidFill>
                    <a:srgbClr val="7F7F7F"/>
                  </a:solidFill>
                  <a:effectLst>
                    <a:outerShdw blurRad="38100" dist="19050" dir="2700000" algn="tl" rotWithShape="0">
                      <a:schemeClr val="dk1">
                        <a:alpha val="40000"/>
                      </a:schemeClr>
                    </a:outerShdw>
                  </a:effectLst>
                  <a:latin typeface="+mn-ea"/>
                  <a:ea typeface="+mn-ea"/>
                </a:rPr>
                <a:t>面</a:t>
              </a:r>
            </a:p>
          </p:txBody>
        </p:sp>
        <p:sp>
          <p:nvSpPr>
            <p:cNvPr id="39945" name="内容占位符 2"/>
            <p:cNvSpPr txBox="1">
              <a:spLocks/>
            </p:cNvSpPr>
            <p:nvPr/>
          </p:nvSpPr>
          <p:spPr bwMode="auto">
            <a:xfrm>
              <a:off x="12636500" y="3581562"/>
              <a:ext cx="3544129" cy="3277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38100" tIns="38100" rIns="38100" bIns="38100"/>
            <a:lstStyle>
              <a:lvl1pPr>
                <a:spcBef>
                  <a:spcPct val="20000"/>
                </a:spcBef>
                <a:buClr>
                  <a:schemeClr val="accent2"/>
                </a:buClr>
                <a:buFont typeface="Wingdings" charset="2"/>
                <a:buChar char="o"/>
                <a:defRPr sz="3000">
                  <a:solidFill>
                    <a:schemeClr val="tx1"/>
                  </a:solidFill>
                  <a:latin typeface="Times New Roman" charset="0"/>
                  <a:ea typeface="华文新魏" charset="-122"/>
                </a:defRPr>
              </a:lvl1pPr>
              <a:lvl2pPr marL="876300" indent="-457200">
                <a:spcBef>
                  <a:spcPct val="20000"/>
                </a:spcBef>
                <a:buClr>
                  <a:schemeClr val="accent2"/>
                </a:buClr>
                <a:buFont typeface="Wingdings" charset="2"/>
                <a:buChar char="n"/>
                <a:defRPr sz="2600">
                  <a:solidFill>
                    <a:schemeClr val="tx1"/>
                  </a:solidFill>
                  <a:latin typeface="Times New Roman" charset="0"/>
                  <a:ea typeface="华文新魏" charset="-122"/>
                </a:defRPr>
              </a:lvl2pPr>
              <a:lvl3pPr marL="1333500" indent="-457200">
                <a:spcBef>
                  <a:spcPct val="20000"/>
                </a:spcBef>
                <a:buClr>
                  <a:schemeClr val="accent2"/>
                </a:buClr>
                <a:buFont typeface="Wingdings" charset="2"/>
                <a:buChar char="o"/>
                <a:defRPr sz="2300">
                  <a:solidFill>
                    <a:schemeClr val="tx1"/>
                  </a:solidFill>
                  <a:latin typeface="Times New Roman" charset="0"/>
                  <a:ea typeface="华文新魏" charset="-122"/>
                </a:defRPr>
              </a:lvl3pPr>
              <a:lvl4pPr marL="1790700" indent="-457200">
                <a:spcBef>
                  <a:spcPct val="20000"/>
                </a:spcBef>
                <a:buClr>
                  <a:schemeClr val="accent2"/>
                </a:buClr>
                <a:buFont typeface="Wingdings" charset="2"/>
                <a:buChar char="n"/>
                <a:defRPr sz="2000">
                  <a:solidFill>
                    <a:schemeClr val="tx1"/>
                  </a:solidFill>
                  <a:latin typeface="Times New Roman" charset="0"/>
                  <a:ea typeface="华文新魏" charset="-122"/>
                </a:defRPr>
              </a:lvl4pPr>
              <a:lvl5pPr marL="2247900" indent="-457200">
                <a:spcBef>
                  <a:spcPct val="25000"/>
                </a:spcBef>
                <a:buClr>
                  <a:schemeClr val="accent2"/>
                </a:buClr>
                <a:buFont typeface="Wingdings" charset="2"/>
                <a:buChar char="§"/>
                <a:defRPr sz="2000">
                  <a:solidFill>
                    <a:schemeClr val="tx1"/>
                  </a:solidFill>
                  <a:latin typeface="Times New Roman" charset="0"/>
                  <a:ea typeface="华文新魏" charset="-122"/>
                </a:defRPr>
              </a:lvl5pPr>
              <a:lvl6pPr marL="2705100" indent="-457200" eaLnBrk="0" fontAlgn="base" hangingPunct="0">
                <a:spcBef>
                  <a:spcPct val="25000"/>
                </a:spcBef>
                <a:spcAft>
                  <a:spcPct val="0"/>
                </a:spcAft>
                <a:buClr>
                  <a:schemeClr val="accent2"/>
                </a:buClr>
                <a:buFont typeface="Wingdings" charset="2"/>
                <a:buChar char="§"/>
                <a:defRPr sz="2000">
                  <a:solidFill>
                    <a:schemeClr val="tx1"/>
                  </a:solidFill>
                  <a:latin typeface="Times New Roman" charset="0"/>
                  <a:ea typeface="华文新魏" charset="-122"/>
                </a:defRPr>
              </a:lvl6pPr>
              <a:lvl7pPr marL="3162300" indent="-457200" eaLnBrk="0" fontAlgn="base" hangingPunct="0">
                <a:spcBef>
                  <a:spcPct val="25000"/>
                </a:spcBef>
                <a:spcAft>
                  <a:spcPct val="0"/>
                </a:spcAft>
                <a:buClr>
                  <a:schemeClr val="accent2"/>
                </a:buClr>
                <a:buFont typeface="Wingdings" charset="2"/>
                <a:buChar char="§"/>
                <a:defRPr sz="2000">
                  <a:solidFill>
                    <a:schemeClr val="tx1"/>
                  </a:solidFill>
                  <a:latin typeface="Times New Roman" charset="0"/>
                  <a:ea typeface="华文新魏" charset="-122"/>
                </a:defRPr>
              </a:lvl7pPr>
              <a:lvl8pPr marL="3619500" indent="-457200" eaLnBrk="0" fontAlgn="base" hangingPunct="0">
                <a:spcBef>
                  <a:spcPct val="25000"/>
                </a:spcBef>
                <a:spcAft>
                  <a:spcPct val="0"/>
                </a:spcAft>
                <a:buClr>
                  <a:schemeClr val="accent2"/>
                </a:buClr>
                <a:buFont typeface="Wingdings" charset="2"/>
                <a:buChar char="§"/>
                <a:defRPr sz="2000">
                  <a:solidFill>
                    <a:schemeClr val="tx1"/>
                  </a:solidFill>
                  <a:latin typeface="Times New Roman" charset="0"/>
                  <a:ea typeface="华文新魏" charset="-122"/>
                </a:defRPr>
              </a:lvl8pPr>
              <a:lvl9pPr marL="4076700" indent="-457200" eaLnBrk="0" fontAlgn="base" hangingPunct="0">
                <a:spcBef>
                  <a:spcPct val="25000"/>
                </a:spcBef>
                <a:spcAft>
                  <a:spcPct val="0"/>
                </a:spcAft>
                <a:buClr>
                  <a:schemeClr val="accent2"/>
                </a:buClr>
                <a:buFont typeface="Wingdings" charset="2"/>
                <a:buChar char="§"/>
                <a:defRPr sz="2000">
                  <a:solidFill>
                    <a:schemeClr val="tx1"/>
                  </a:solidFill>
                  <a:latin typeface="Times New Roman" charset="0"/>
                  <a:ea typeface="华文新魏" charset="-122"/>
                </a:defRPr>
              </a:lvl9pPr>
            </a:lstStyle>
            <a:p>
              <a:pPr>
                <a:spcBef>
                  <a:spcPts val="2100"/>
                </a:spcBef>
                <a:buClr>
                  <a:srgbClr val="1F81E9"/>
                </a:buClr>
                <a:buFont typeface="Wingdings" charset="2"/>
                <a:buNone/>
                <a:defRPr/>
              </a:pPr>
              <a:r>
                <a:rPr kumimoji="1" lang="zh-CN" altLang="en-US" sz="2400" b="1" dirty="0" smtClean="0">
                  <a:solidFill>
                    <a:srgbClr val="000000"/>
                  </a:solidFill>
                  <a:latin typeface="+mn-ea"/>
                  <a:ea typeface="+mn-ea"/>
                  <a:sym typeface="Arial" charset="0"/>
                </a:rPr>
                <a:t>应用社交网络反欺诈：</a:t>
              </a:r>
              <a:endParaRPr kumimoji="1" lang="en-US" altLang="zh-CN" sz="2400" b="1" dirty="0" smtClean="0">
                <a:solidFill>
                  <a:srgbClr val="000000"/>
                </a:solidFill>
                <a:latin typeface="+mn-ea"/>
                <a:ea typeface="+mn-ea"/>
                <a:sym typeface="Arial" charset="0"/>
              </a:endParaRPr>
            </a:p>
            <a:p>
              <a:pPr>
                <a:spcBef>
                  <a:spcPts val="2100"/>
                </a:spcBef>
                <a:buClr>
                  <a:srgbClr val="1F81E9"/>
                </a:buClr>
                <a:buFont typeface="Wingdings" charset="2"/>
                <a:buNone/>
                <a:defRPr/>
              </a:pPr>
              <a:r>
                <a:rPr kumimoji="1" lang="en-US" altLang="zh-CN" sz="2000" b="1" dirty="0" smtClean="0">
                  <a:solidFill>
                    <a:srgbClr val="000000"/>
                  </a:solidFill>
                  <a:latin typeface="+mn-ea"/>
                  <a:ea typeface="+mn-ea"/>
                  <a:sym typeface="Arial" charset="0"/>
                </a:rPr>
                <a:t>- </a:t>
              </a:r>
              <a:r>
                <a:rPr lang="zh-CN" altLang="en-US" sz="2000" dirty="0" smtClean="0">
                  <a:latin typeface="+mn-ea"/>
                  <a:ea typeface="+mn-ea"/>
                  <a:sym typeface="Arial" charset="0"/>
                </a:rPr>
                <a:t>客户一度、二度关系是否触黑</a:t>
              </a:r>
              <a:endParaRPr lang="en-US" altLang="zh-CN" sz="2000" dirty="0" smtClean="0">
                <a:latin typeface="+mn-ea"/>
                <a:ea typeface="+mn-ea"/>
                <a:sym typeface="Arial" charset="0"/>
              </a:endParaRPr>
            </a:p>
            <a:p>
              <a:pPr>
                <a:spcBef>
                  <a:spcPts val="2100"/>
                </a:spcBef>
                <a:buClr>
                  <a:srgbClr val="1F81E9"/>
                </a:buClr>
                <a:buFont typeface="Wingdings" charset="2"/>
                <a:buNone/>
                <a:defRPr/>
              </a:pPr>
              <a:r>
                <a:rPr lang="en-US" altLang="zh-CN" sz="2000" dirty="0" smtClean="0">
                  <a:latin typeface="+mn-ea"/>
                  <a:ea typeface="+mn-ea"/>
                  <a:sym typeface="Arial" charset="0"/>
                </a:rPr>
                <a:t>- </a:t>
              </a:r>
              <a:r>
                <a:rPr lang="zh-CN" altLang="en-US" sz="2000" dirty="0" smtClean="0">
                  <a:latin typeface="+mn-ea"/>
                  <a:ea typeface="+mn-ea"/>
                  <a:sym typeface="Arial" charset="0"/>
                </a:rPr>
                <a:t>客户消费关联商家是否异常</a:t>
              </a:r>
              <a:endParaRPr lang="en-US" altLang="zh-CN" sz="2000" dirty="0" smtClean="0">
                <a:latin typeface="+mn-ea"/>
                <a:ea typeface="+mn-ea"/>
                <a:sym typeface="Arial" charset="0"/>
              </a:endParaRPr>
            </a:p>
            <a:p>
              <a:pPr>
                <a:spcBef>
                  <a:spcPts val="2100"/>
                </a:spcBef>
                <a:buClr>
                  <a:srgbClr val="1F81E9"/>
                </a:buClr>
                <a:buFont typeface="Wingdings" charset="2"/>
                <a:buNone/>
                <a:defRPr/>
              </a:pPr>
              <a:r>
                <a:rPr lang="en-US" altLang="zh-CN" sz="2000" dirty="0" smtClean="0">
                  <a:latin typeface="+mn-ea"/>
                  <a:ea typeface="+mn-ea"/>
                  <a:sym typeface="Arial" charset="0"/>
                </a:rPr>
                <a:t>- </a:t>
              </a:r>
              <a:r>
                <a:rPr lang="zh-CN" altLang="en-US" sz="2000" dirty="0" smtClean="0">
                  <a:latin typeface="+mn-ea"/>
                  <a:ea typeface="+mn-ea"/>
                  <a:sym typeface="Arial" charset="0"/>
                </a:rPr>
                <a:t>一机多人</a:t>
              </a:r>
              <a:endParaRPr lang="en-US" altLang="zh-CN" sz="2000" dirty="0" smtClean="0">
                <a:latin typeface="+mn-ea"/>
                <a:ea typeface="+mn-ea"/>
                <a:sym typeface="Arial" charset="0"/>
              </a:endParaRPr>
            </a:p>
            <a:p>
              <a:pPr>
                <a:spcBef>
                  <a:spcPts val="2100"/>
                </a:spcBef>
                <a:buClr>
                  <a:srgbClr val="1F81E9"/>
                </a:buClr>
                <a:buFont typeface="Wingdings" charset="2"/>
                <a:buNone/>
                <a:defRPr/>
              </a:pPr>
              <a:r>
                <a:rPr lang="en-US" altLang="zh-CN" sz="2000" dirty="0" smtClean="0">
                  <a:latin typeface="+mn-ea"/>
                  <a:ea typeface="+mn-ea"/>
                  <a:sym typeface="Arial" charset="0"/>
                </a:rPr>
                <a:t>- </a:t>
              </a:r>
              <a:r>
                <a:rPr lang="zh-CN" altLang="en-US" sz="2000" dirty="0" smtClean="0">
                  <a:latin typeface="+mn-ea"/>
                  <a:ea typeface="+mn-ea"/>
                  <a:sym typeface="Arial" charset="0"/>
                </a:rPr>
                <a:t>识别组团欺诈</a:t>
              </a:r>
            </a:p>
          </p:txBody>
        </p:sp>
      </p:grpSp>
      <p:sp>
        <p:nvSpPr>
          <p:cNvPr id="7" name="页脚占位符 6"/>
          <p:cNvSpPr>
            <a:spLocks noGrp="1"/>
          </p:cNvSpPr>
          <p:nvPr>
            <p:ph type="ftr" sz="quarter" idx="11"/>
          </p:nvPr>
        </p:nvSpPr>
        <p:spPr/>
        <p:txBody>
          <a:bodyPr/>
          <a:lstStyle/>
          <a:p>
            <a:pPr>
              <a:defRPr/>
            </a:pPr>
            <a:fld id="{E6372B4F-1014-4F44-8252-0D27682274C3}" type="slidenum">
              <a:rPr lang="bg-BG" altLang="zh-CN" smtClean="0"/>
              <a:t>36</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latin typeface="+mj-ea"/>
              </a:rPr>
              <a:t>构建金融知识图谱</a:t>
            </a:r>
            <a:r>
              <a:rPr kumimoji="1" lang="en-US" altLang="zh-CN" dirty="0"/>
              <a:t>FinGraph</a:t>
            </a:r>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grpSp>
        <p:nvGrpSpPr>
          <p:cNvPr id="41988" name="组 9"/>
          <p:cNvGrpSpPr>
            <a:grpSpLocks/>
          </p:cNvGrpSpPr>
          <p:nvPr/>
        </p:nvGrpSpPr>
        <p:grpSpPr bwMode="auto">
          <a:xfrm>
            <a:off x="2530475" y="1679575"/>
            <a:ext cx="6480175" cy="4354513"/>
            <a:chOff x="1847632" y="1827509"/>
            <a:chExt cx="5343742" cy="3994369"/>
          </a:xfrm>
        </p:grpSpPr>
        <p:sp>
          <p:nvSpPr>
            <p:cNvPr id="9" name="Rounded Rectangle 131"/>
            <p:cNvSpPr>
              <a:spLocks/>
            </p:cNvSpPr>
            <p:nvPr/>
          </p:nvSpPr>
          <p:spPr bwMode="auto">
            <a:xfrm>
              <a:off x="1847632" y="2276020"/>
              <a:ext cx="5333269" cy="792175"/>
            </a:xfrm>
            <a:prstGeom prst="roundRect">
              <a:avLst>
                <a:gd name="adj" fmla="val 13883"/>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dirty="0">
                  <a:solidFill>
                    <a:schemeClr val="bg1"/>
                  </a:solidFill>
                </a:rPr>
                <a:t>应用场景层面</a:t>
              </a:r>
              <a:endParaRPr kumimoji="1" lang="en-US" altLang="zh-CN" sz="2000" dirty="0">
                <a:solidFill>
                  <a:schemeClr val="bg1"/>
                </a:solidFill>
              </a:endParaRPr>
            </a:p>
            <a:p>
              <a:pPr algn="ctr">
                <a:defRPr/>
              </a:pPr>
              <a:r>
                <a:rPr kumimoji="1" lang="zh-CN" altLang="en-US" sz="2000" dirty="0"/>
                <a:t>智能搜索、反欺诈、贷后管理、营销分析、运营支撑 等</a:t>
              </a:r>
              <a:endParaRPr kumimoji="1" lang="en-US" sz="2000" dirty="0"/>
            </a:p>
          </p:txBody>
        </p:sp>
        <p:sp>
          <p:nvSpPr>
            <p:cNvPr id="10" name="圆角矩形 9"/>
            <p:cNvSpPr/>
            <p:nvPr/>
          </p:nvSpPr>
          <p:spPr>
            <a:xfrm>
              <a:off x="1858105" y="4563717"/>
              <a:ext cx="5333269" cy="1258161"/>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dirty="0"/>
                <a:t>数据整合层面</a:t>
              </a:r>
              <a:endParaRPr kumimoji="1" lang="en-US" altLang="zh-CN" sz="2000" dirty="0"/>
            </a:p>
            <a:p>
              <a:pPr algn="ctr">
                <a:defRPr/>
              </a:pPr>
              <a:r>
                <a:rPr kumimoji="1" lang="zh-CN" altLang="en-US" sz="2000" dirty="0"/>
                <a:t>信用数据、金融消费数据、行为数据、社交数据、</a:t>
              </a:r>
              <a:endParaRPr kumimoji="1" lang="en-US" altLang="zh-CN" sz="2000" dirty="0"/>
            </a:p>
            <a:p>
              <a:pPr algn="ctr">
                <a:defRPr/>
              </a:pPr>
              <a:r>
                <a:rPr kumimoji="1" lang="zh-CN" altLang="en-US" sz="2000" dirty="0"/>
                <a:t>网络安全、第三方数据 等</a:t>
              </a:r>
              <a:endParaRPr kumimoji="1" lang="en-US" altLang="zh-CN" sz="2000" dirty="0"/>
            </a:p>
            <a:p>
              <a:pPr algn="ctr">
                <a:defRPr/>
              </a:pPr>
              <a:r>
                <a:rPr kumimoji="1" lang="zh-CN" altLang="en-US" sz="2000" dirty="0"/>
                <a:t>图数据库</a:t>
              </a:r>
              <a:r>
                <a:rPr kumimoji="1" lang="en-US" altLang="zh-CN" sz="2000" dirty="0"/>
                <a:t>neo4j</a:t>
              </a:r>
              <a:endParaRPr kumimoji="1" lang="zh-CN" altLang="en-US" sz="2000" dirty="0"/>
            </a:p>
          </p:txBody>
        </p:sp>
        <p:sp>
          <p:nvSpPr>
            <p:cNvPr id="11" name="圆角矩形 10"/>
            <p:cNvSpPr/>
            <p:nvPr/>
          </p:nvSpPr>
          <p:spPr>
            <a:xfrm>
              <a:off x="1858105" y="3324487"/>
              <a:ext cx="5333269" cy="98002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dirty="0"/>
                <a:t>系统支持层面</a:t>
              </a:r>
              <a:endParaRPr kumimoji="1" lang="en-US" altLang="zh-CN" sz="2000" dirty="0"/>
            </a:p>
            <a:p>
              <a:pPr algn="ctr">
                <a:defRPr/>
              </a:pPr>
              <a:r>
                <a:rPr kumimoji="1" lang="zh-CN" altLang="en-US" sz="2000" dirty="0"/>
                <a:t>特征工程、模型开发、异常监控、推荐系统 等</a:t>
              </a:r>
              <a:endParaRPr kumimoji="1" lang="en-US" altLang="zh-CN" sz="2000" dirty="0"/>
            </a:p>
            <a:p>
              <a:pPr algn="ctr">
                <a:defRPr/>
              </a:pPr>
              <a:r>
                <a:rPr kumimoji="1" lang="en-US" altLang="zh-CN" sz="2000" dirty="0"/>
                <a:t>Spark+GraphX+Mllib+Streaming+TensorFlow</a:t>
              </a:r>
              <a:endParaRPr kumimoji="1" lang="zh-CN" altLang="en-US" sz="2000" dirty="0"/>
            </a:p>
          </p:txBody>
        </p:sp>
        <p:sp>
          <p:nvSpPr>
            <p:cNvPr id="12" name="文本框 11"/>
            <p:cNvSpPr txBox="1"/>
            <p:nvPr/>
          </p:nvSpPr>
          <p:spPr>
            <a:xfrm>
              <a:off x="2617382" y="1827509"/>
              <a:ext cx="3851369" cy="366963"/>
            </a:xfrm>
            <a:prstGeom prst="rect">
              <a:avLst/>
            </a:prstGeom>
            <a:noFill/>
          </p:spPr>
          <p:txBody>
            <a:bodyPr>
              <a:spAutoFit/>
            </a:bodyPr>
            <a:lstStyle/>
            <a:p>
              <a:pPr algn="ctr">
                <a:defRPr/>
              </a:pPr>
              <a:r>
                <a:rPr kumimoji="1" lang="en-US" altLang="zh-CN" sz="2000" b="1" dirty="0">
                  <a:solidFill>
                    <a:srgbClr val="0070C0"/>
                  </a:solidFill>
                  <a:latin typeface="+mn-ea"/>
                  <a:ea typeface="+mn-ea"/>
                </a:rPr>
                <a:t>FinGraph</a:t>
              </a:r>
              <a:r>
                <a:rPr kumimoji="1" lang="zh-CN" altLang="en-US" sz="2000" b="1" dirty="0">
                  <a:solidFill>
                    <a:srgbClr val="0070C0"/>
                  </a:solidFill>
                  <a:latin typeface="+mn-ea"/>
                  <a:ea typeface="+mn-ea"/>
                </a:rPr>
                <a:t>平台系统</a:t>
              </a:r>
            </a:p>
          </p:txBody>
        </p:sp>
      </p:grpSp>
      <p:sp>
        <p:nvSpPr>
          <p:cNvPr id="13" name="内容占位符 2"/>
          <p:cNvSpPr>
            <a:spLocks noGrp="1"/>
          </p:cNvSpPr>
          <p:nvPr>
            <p:ph idx="1"/>
          </p:nvPr>
        </p:nvSpPr>
        <p:spPr>
          <a:xfrm>
            <a:off x="47625" y="2624138"/>
            <a:ext cx="2495550" cy="3535362"/>
          </a:xfrm>
        </p:spPr>
        <p:txBody>
          <a:bodyPr/>
          <a:lstStyle/>
          <a:p>
            <a:pPr marL="0" indent="0">
              <a:spcBef>
                <a:spcPct val="0"/>
              </a:spcBef>
              <a:defRPr/>
            </a:pPr>
            <a:r>
              <a:rPr kumimoji="1" lang="zh-CN" altLang="en-US" sz="2000" dirty="0">
                <a:latin typeface="+mn-ea"/>
              </a:rPr>
              <a:t>包含电话、身份证、银行卡、信用卡、</a:t>
            </a:r>
            <a:r>
              <a:rPr kumimoji="1" lang="en-US" altLang="zh-CN" sz="2000" dirty="0">
                <a:latin typeface="+mn-ea"/>
              </a:rPr>
              <a:t>IP</a:t>
            </a:r>
            <a:r>
              <a:rPr kumimoji="1" lang="zh-CN" altLang="en-US" sz="2000" dirty="0">
                <a:latin typeface="+mn-ea"/>
              </a:rPr>
              <a:t>、设备号、地理位置等</a:t>
            </a:r>
            <a:r>
              <a:rPr kumimoji="1" lang="en-US" altLang="zh-CN" sz="2000" dirty="0">
                <a:latin typeface="+mn-ea"/>
              </a:rPr>
              <a:t>10</a:t>
            </a:r>
            <a:r>
              <a:rPr kumimoji="1" lang="zh-CN" altLang="en-US" sz="2000" dirty="0">
                <a:latin typeface="+mn-ea"/>
              </a:rPr>
              <a:t>种实体</a:t>
            </a:r>
            <a:endParaRPr kumimoji="1" lang="en-US" altLang="zh-CN" sz="2000" dirty="0">
              <a:latin typeface="+mn-ea"/>
            </a:endParaRPr>
          </a:p>
          <a:p>
            <a:pPr marL="0" indent="0">
              <a:spcBef>
                <a:spcPct val="0"/>
              </a:spcBef>
              <a:defRPr/>
            </a:pPr>
            <a:r>
              <a:rPr kumimoji="1" lang="zh-CN" altLang="en-US" sz="2000" dirty="0">
                <a:latin typeface="+mn-ea"/>
              </a:rPr>
              <a:t>约</a:t>
            </a:r>
            <a:r>
              <a:rPr kumimoji="1" lang="en-US" altLang="zh-CN" sz="2000" dirty="0">
                <a:latin typeface="+mn-ea"/>
              </a:rPr>
              <a:t>1</a:t>
            </a:r>
            <a:r>
              <a:rPr kumimoji="1" lang="zh-CN" altLang="en-US" sz="2000" dirty="0">
                <a:latin typeface="+mn-ea"/>
              </a:rPr>
              <a:t>亿节点</a:t>
            </a:r>
            <a:endParaRPr kumimoji="1" lang="en-US" altLang="zh-CN" sz="2000" dirty="0">
              <a:latin typeface="+mn-ea"/>
            </a:endParaRPr>
          </a:p>
          <a:p>
            <a:pPr marL="0" indent="0">
              <a:spcBef>
                <a:spcPct val="0"/>
              </a:spcBef>
              <a:defRPr/>
            </a:pPr>
            <a:r>
              <a:rPr kumimoji="1" lang="zh-CN" altLang="en-US" sz="2000" dirty="0">
                <a:latin typeface="+mn-ea"/>
              </a:rPr>
              <a:t>约</a:t>
            </a:r>
            <a:r>
              <a:rPr kumimoji="1" lang="en-US" altLang="zh-CN" sz="2000" dirty="0">
                <a:latin typeface="+mn-ea"/>
              </a:rPr>
              <a:t>10</a:t>
            </a:r>
            <a:r>
              <a:rPr kumimoji="1" lang="zh-CN" altLang="en-US" sz="2000" dirty="0">
                <a:latin typeface="+mn-ea"/>
              </a:rPr>
              <a:t>亿边关系</a:t>
            </a:r>
            <a:endParaRPr kumimoji="1" lang="en-US" altLang="zh-CN" sz="2000" dirty="0">
              <a:latin typeface="+mn-ea"/>
            </a:endParaRPr>
          </a:p>
          <a:p>
            <a:pPr marL="0" indent="0">
              <a:spcBef>
                <a:spcPct val="0"/>
              </a:spcBef>
              <a:defRPr/>
            </a:pPr>
            <a:r>
              <a:rPr kumimoji="1" lang="zh-CN" altLang="en-US" sz="2000" dirty="0">
                <a:latin typeface="+mn-ea"/>
              </a:rPr>
              <a:t>预计到</a:t>
            </a:r>
            <a:r>
              <a:rPr kumimoji="1" lang="en-US" altLang="zh-CN" sz="2000" dirty="0">
                <a:latin typeface="+mn-ea"/>
              </a:rPr>
              <a:t>2017</a:t>
            </a:r>
            <a:r>
              <a:rPr kumimoji="1" lang="zh-CN" altLang="en-US" sz="2000" dirty="0">
                <a:latin typeface="+mn-ea"/>
              </a:rPr>
              <a:t>年增长</a:t>
            </a:r>
            <a:r>
              <a:rPr kumimoji="1" lang="en-US" altLang="zh-CN" sz="2000" dirty="0">
                <a:latin typeface="+mn-ea"/>
              </a:rPr>
              <a:t>20</a:t>
            </a:r>
            <a:r>
              <a:rPr kumimoji="1" lang="zh-CN" altLang="en-US" sz="2000" dirty="0">
                <a:latin typeface="+mn-ea"/>
              </a:rPr>
              <a:t>倍</a:t>
            </a:r>
            <a:endParaRPr kumimoji="1" lang="en-US" altLang="zh-CN" sz="2000" dirty="0">
              <a:latin typeface="+mn-ea"/>
            </a:endParaRPr>
          </a:p>
          <a:p>
            <a:pPr marL="0" lvl="1" indent="0">
              <a:spcBef>
                <a:spcPct val="0"/>
              </a:spcBef>
              <a:defRPr/>
            </a:pPr>
            <a:endParaRPr kumimoji="1" lang="zh-CN" altLang="en-US" sz="2000" dirty="0">
              <a:latin typeface="+mn-ea"/>
            </a:endParaRPr>
          </a:p>
        </p:txBody>
      </p:sp>
      <p:sp>
        <p:nvSpPr>
          <p:cNvPr id="7" name="页脚占位符 6"/>
          <p:cNvSpPr>
            <a:spLocks noGrp="1"/>
          </p:cNvSpPr>
          <p:nvPr>
            <p:ph type="ftr" sz="quarter" idx="11"/>
          </p:nvPr>
        </p:nvSpPr>
        <p:spPr/>
        <p:txBody>
          <a:bodyPr/>
          <a:lstStyle/>
          <a:p>
            <a:pPr>
              <a:defRPr/>
            </a:pPr>
            <a:fld id="{842D5DC6-0A28-CA4C-A011-7FB72C1DC321}" type="slidenum">
              <a:rPr lang="bg-BG" altLang="zh-CN" smtClean="0"/>
              <a:t>37</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latin typeface="+mj-ea"/>
              </a:rPr>
              <a:t>反欺诈案例：人以群分</a:t>
            </a:r>
            <a:r>
              <a:rPr kumimoji="1" lang="en-US" altLang="zh-CN" dirty="0">
                <a:latin typeface="+mj-ea"/>
              </a:rPr>
              <a:t>(1)</a:t>
            </a:r>
            <a:endParaRPr kumimoji="1" lang="zh-CN" altLang="en-US" dirty="0">
              <a:latin typeface="+mj-ea"/>
            </a:endParaRPr>
          </a:p>
        </p:txBody>
      </p:sp>
      <p:sp>
        <p:nvSpPr>
          <p:cNvPr id="3" name="内容占位符 2"/>
          <p:cNvSpPr>
            <a:spLocks noGrp="1"/>
          </p:cNvSpPr>
          <p:nvPr>
            <p:ph idx="1"/>
          </p:nvPr>
        </p:nvSpPr>
        <p:spPr/>
        <p:txBody>
          <a:bodyPr/>
          <a:lstStyle/>
          <a:p>
            <a:pPr marL="469900" lvl="2" indent="-469900">
              <a:defRPr/>
            </a:pPr>
            <a:r>
              <a:rPr lang="zh-CN" altLang="en-US" sz="2400" dirty="0">
                <a:solidFill>
                  <a:srgbClr val="002060"/>
                </a:solidFill>
                <a:latin typeface="+mn-ea"/>
              </a:rPr>
              <a:t>借款用户通信社交网络与欺诈风险</a:t>
            </a:r>
            <a:endParaRPr lang="en-US" altLang="zh-CN" sz="2400" dirty="0">
              <a:solidFill>
                <a:srgbClr val="002060"/>
              </a:solidFill>
              <a:latin typeface="+mn-ea"/>
            </a:endParaRPr>
          </a:p>
          <a:p>
            <a:pPr marL="858838" lvl="3" indent="-469900">
              <a:defRPr/>
            </a:pPr>
            <a:r>
              <a:rPr lang="zh-CN" altLang="en-US" b="1" dirty="0" smtClean="0">
                <a:solidFill>
                  <a:srgbClr val="002060"/>
                </a:solidFill>
                <a:latin typeface="+mn-ea"/>
              </a:rPr>
              <a:t>结论：与坏用户有大量关联的借款用户的坏账率是未关联用户的</a:t>
            </a:r>
            <a:r>
              <a:rPr lang="en-US" altLang="zh-CN" b="1" dirty="0" smtClean="0">
                <a:solidFill>
                  <a:srgbClr val="002060"/>
                </a:solidFill>
                <a:latin typeface="+mn-ea"/>
              </a:rPr>
              <a:t>2.9</a:t>
            </a:r>
            <a:r>
              <a:rPr lang="zh-CN" altLang="en-US" b="1" dirty="0" smtClean="0">
                <a:solidFill>
                  <a:srgbClr val="002060"/>
                </a:solidFill>
                <a:latin typeface="+mn-ea"/>
              </a:rPr>
              <a:t>倍</a:t>
            </a:r>
            <a:endParaRPr lang="en-US" altLang="zh-CN" dirty="0" smtClean="0">
              <a:latin typeface="+mn-ea"/>
            </a:endParaRPr>
          </a:p>
          <a:p>
            <a:pPr>
              <a:defRPr/>
            </a:pPr>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43013" name="Picture 6"/>
          <p:cNvPicPr>
            <a:picLocks noChangeAspect="1" noChangeArrowheads="1"/>
          </p:cNvPicPr>
          <p:nvPr/>
        </p:nvPicPr>
        <p:blipFill>
          <a:blip r:embed="rId2">
            <a:clrChange>
              <a:clrFrom>
                <a:srgbClr val="F7F7F7"/>
              </a:clrFrom>
              <a:clrTo>
                <a:srgbClr val="F7F7F7">
                  <a:alpha val="0"/>
                </a:srgbClr>
              </a:clrTo>
            </a:clrChange>
            <a:extLst>
              <a:ext uri="{28A0092B-C50C-407E-A947-70E740481C1C}">
                <a14:useLocalDpi xmlns:a14="http://schemas.microsoft.com/office/drawing/2010/main" val="0"/>
              </a:ext>
            </a:extLst>
          </a:blip>
          <a:srcRect l="8228" r="19540"/>
          <a:stretch>
            <a:fillRect/>
          </a:stretch>
        </p:blipFill>
        <p:spPr bwMode="auto">
          <a:xfrm>
            <a:off x="539750" y="2836863"/>
            <a:ext cx="3305175" cy="340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44925" y="3154363"/>
            <a:ext cx="492601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a:spLocks noChangeArrowheads="1"/>
          </p:cNvSpPr>
          <p:nvPr/>
        </p:nvSpPr>
        <p:spPr bwMode="auto">
          <a:xfrm>
            <a:off x="7902575" y="3656013"/>
            <a:ext cx="917575" cy="460375"/>
          </a:xfrm>
          <a:prstGeom prst="rect">
            <a:avLst/>
          </a:prstGeom>
          <a:noFill/>
          <a:ln>
            <a:noFill/>
          </a:ln>
          <a:extLst>
            <a:ext uri="{909E8E84-426E-40dd-AFC4-6F175D3DCCD1}"/>
            <a:ext uri="{91240B29-F687-4f45-9708-019B960494DF}"/>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defRPr/>
            </a:pPr>
            <a:r>
              <a:rPr kumimoji="1" lang="en-US" altLang="zh-CN" sz="2400" dirty="0" smtClean="0">
                <a:solidFill>
                  <a:srgbClr val="FF0000"/>
                </a:solidFill>
                <a:latin typeface="+mn-lt"/>
                <a:ea typeface="+mn-ea"/>
              </a:rPr>
              <a:t>2.9</a:t>
            </a:r>
            <a:r>
              <a:rPr kumimoji="1" lang="zh-CN" altLang="en-US" sz="2400" dirty="0" smtClean="0">
                <a:solidFill>
                  <a:srgbClr val="FF0000"/>
                </a:solidFill>
                <a:latin typeface="+mn-lt"/>
                <a:ea typeface="+mn-ea"/>
              </a:rPr>
              <a:t>倍</a:t>
            </a:r>
            <a:endParaRPr kumimoji="1" lang="zh-CN" altLang="en-US" sz="2400" dirty="0">
              <a:solidFill>
                <a:srgbClr val="FF0000"/>
              </a:solidFill>
              <a:latin typeface="+mn-lt"/>
              <a:ea typeface="+mn-ea"/>
            </a:endParaRPr>
          </a:p>
        </p:txBody>
      </p:sp>
      <p:sp>
        <p:nvSpPr>
          <p:cNvPr id="8" name="页脚占位符 7"/>
          <p:cNvSpPr>
            <a:spLocks noGrp="1"/>
          </p:cNvSpPr>
          <p:nvPr>
            <p:ph type="ftr" sz="quarter" idx="11"/>
          </p:nvPr>
        </p:nvSpPr>
        <p:spPr/>
        <p:txBody>
          <a:bodyPr/>
          <a:lstStyle/>
          <a:p>
            <a:pPr>
              <a:defRPr/>
            </a:pPr>
            <a:fld id="{8F2E7B42-A306-E841-B58E-D318C63426F9}" type="slidenum">
              <a:rPr lang="bg-BG" altLang="zh-CN" smtClean="0"/>
              <a:t>38</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latin typeface="+mj-ea"/>
              </a:rPr>
              <a:t>反欺诈案例：人以群分</a:t>
            </a:r>
            <a:r>
              <a:rPr kumimoji="1" lang="en-US" altLang="zh-CN" dirty="0">
                <a:latin typeface="+mj-ea"/>
              </a:rPr>
              <a:t>(2)</a:t>
            </a:r>
            <a:endParaRPr kumimoji="1" lang="zh-CN" altLang="en-US" dirty="0">
              <a:latin typeface="+mj-ea"/>
            </a:endParaRPr>
          </a:p>
        </p:txBody>
      </p:sp>
      <p:sp>
        <p:nvSpPr>
          <p:cNvPr id="3" name="内容占位符 2"/>
          <p:cNvSpPr>
            <a:spLocks noGrp="1"/>
          </p:cNvSpPr>
          <p:nvPr>
            <p:ph idx="1"/>
          </p:nvPr>
        </p:nvSpPr>
        <p:spPr/>
        <p:txBody>
          <a:bodyPr/>
          <a:lstStyle/>
          <a:p>
            <a:pPr>
              <a:defRPr/>
            </a:pPr>
            <a:r>
              <a:rPr lang="zh-CN" altLang="en-US" sz="2400" dirty="0" smtClean="0">
                <a:solidFill>
                  <a:srgbClr val="002060"/>
                </a:solidFill>
                <a:latin typeface="+mn-ea"/>
              </a:rPr>
              <a:t>从整体借款群体的角度，用</a:t>
            </a:r>
            <a:r>
              <a:rPr lang="en-US" altLang="zh-CN" sz="2400" dirty="0" smtClean="0">
                <a:solidFill>
                  <a:srgbClr val="002060"/>
                </a:solidFill>
                <a:latin typeface="+mn-ea"/>
              </a:rPr>
              <a:t>PageRank</a:t>
            </a:r>
            <a:r>
              <a:rPr lang="zh-CN" altLang="en-US" sz="2400" dirty="0" smtClean="0">
                <a:solidFill>
                  <a:srgbClr val="002060"/>
                </a:solidFill>
                <a:latin typeface="+mn-ea"/>
              </a:rPr>
              <a:t>算法探索哪些用户与大量借款用户有关联关系</a:t>
            </a:r>
          </a:p>
          <a:p>
            <a:pPr>
              <a:defRPr/>
            </a:pPr>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8" name="page20.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3688" y="2564904"/>
            <a:ext cx="5616624" cy="3551043"/>
          </a:xfrm>
          <a:prstGeom prst="rect">
            <a:avLst/>
          </a:prstGeom>
        </p:spPr>
      </p:pic>
      <p:sp>
        <p:nvSpPr>
          <p:cNvPr id="9" name="页脚占位符 8"/>
          <p:cNvSpPr>
            <a:spLocks noGrp="1"/>
          </p:cNvSpPr>
          <p:nvPr>
            <p:ph type="ftr" sz="quarter" idx="11"/>
          </p:nvPr>
        </p:nvSpPr>
        <p:spPr/>
        <p:txBody>
          <a:bodyPr/>
          <a:lstStyle/>
          <a:p>
            <a:pPr>
              <a:defRPr/>
            </a:pPr>
            <a:fld id="{89B2E9A2-9D1B-5E4C-BAA5-CFBE5898C1D6}" type="slidenum">
              <a:rPr lang="bg-BG" altLang="zh-CN" smtClean="0"/>
              <a:t>39</a:t>
            </a:fld>
            <a:r>
              <a:rPr lang="bg-BG" altLang="zh-CN" dirty="0" smtClean="0"/>
              <a:t>/49</a:t>
            </a:r>
            <a:endParaRPr lang="en-US" altLang="zh-CN" dirty="0"/>
          </a:p>
        </p:txBody>
      </p:sp>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kumimoji="1" lang="zh-CN" altLang="en-US" dirty="0" smtClean="0"/>
              <a:t>社交网络算法应用场景</a:t>
            </a:r>
          </a:p>
        </p:txBody>
      </p:sp>
      <p:sp>
        <p:nvSpPr>
          <p:cNvPr id="3" name="内容占位符 2"/>
          <p:cNvSpPr>
            <a:spLocks noGrp="1"/>
          </p:cNvSpPr>
          <p:nvPr>
            <p:ph idx="1"/>
          </p:nvPr>
        </p:nvSpPr>
        <p:spPr>
          <a:xfrm>
            <a:off x="566738" y="1752600"/>
            <a:ext cx="8001000" cy="4492625"/>
          </a:xfrm>
        </p:spPr>
        <p:txBody>
          <a:bodyPr/>
          <a:lstStyle/>
          <a:p>
            <a:pPr eaLnBrk="1" hangingPunct="1">
              <a:defRPr/>
            </a:pPr>
            <a:r>
              <a:rPr lang="zh-CN" altLang="en-US" sz="2000" dirty="0" smtClean="0"/>
              <a:t>在社交网络中社区圈子的识别（</a:t>
            </a:r>
            <a:r>
              <a:rPr lang="en-US" altLang="zh-CN" sz="2000" dirty="0" smtClean="0"/>
              <a:t>Community Detection</a:t>
            </a:r>
            <a:r>
              <a:rPr lang="zh-CN" altLang="en-US" sz="2000" dirty="0" smtClean="0"/>
              <a:t>）</a:t>
            </a:r>
            <a:endParaRPr lang="en-US" altLang="zh-CN" sz="2000" dirty="0" smtClean="0"/>
          </a:p>
          <a:p>
            <a:pPr lvl="1" eaLnBrk="1" hangingPunct="1">
              <a:defRPr/>
            </a:pPr>
            <a:r>
              <a:rPr lang="en-US" altLang="zh-CN" sz="1800" dirty="0" smtClean="0"/>
              <a:t>Facebook/</a:t>
            </a:r>
            <a:r>
              <a:rPr lang="zh-CN" altLang="en-US" sz="1800" dirty="0" smtClean="0"/>
              <a:t>微信是基于朋友之间的强关系网络，有助于朋友之间的联系与关系维系</a:t>
            </a:r>
            <a:endParaRPr lang="en-US" altLang="zh-CN" sz="1800" dirty="0" smtClean="0"/>
          </a:p>
          <a:p>
            <a:pPr lvl="1" eaLnBrk="1" hangingPunct="1">
              <a:defRPr/>
            </a:pPr>
            <a:r>
              <a:rPr lang="en-US" altLang="zh-CN" sz="1800" dirty="0" smtClean="0"/>
              <a:t>Twitter/</a:t>
            </a:r>
            <a:r>
              <a:rPr lang="zh-CN" altLang="en-US" sz="1800" dirty="0" smtClean="0"/>
              <a:t>微博</a:t>
            </a:r>
            <a:r>
              <a:rPr lang="en-US" altLang="zh-CN" sz="1800" dirty="0" smtClean="0"/>
              <a:t>/</a:t>
            </a:r>
            <a:r>
              <a:rPr lang="zh-CN" altLang="en-US" sz="1800" dirty="0" smtClean="0"/>
              <a:t>豆瓣是基于单向关注的弱关系社交网络，有助于消息的传播和塑造意见领袖</a:t>
            </a:r>
            <a:endParaRPr lang="en-US" altLang="zh-CN" sz="1800" dirty="0" smtClean="0"/>
          </a:p>
          <a:p>
            <a:pPr lvl="1" eaLnBrk="1" hangingPunct="1">
              <a:defRPr/>
            </a:pPr>
            <a:r>
              <a:rPr lang="en-US" altLang="zh-CN" sz="1800" dirty="0" err="1" smtClean="0"/>
              <a:t>Linkedin</a:t>
            </a:r>
            <a:r>
              <a:rPr lang="zh-CN" altLang="en-US" sz="1800" dirty="0" smtClean="0"/>
              <a:t>是面向工作的职业社交网络，帮助商务交流与求职招聘。</a:t>
            </a:r>
          </a:p>
          <a:p>
            <a:pPr eaLnBrk="1" hangingPunct="1">
              <a:defRPr/>
            </a:pPr>
            <a:r>
              <a:rPr lang="zh-CN" altLang="en-US" sz="2000" dirty="0" smtClean="0"/>
              <a:t>基于好友关系为用户推荐商品或内容</a:t>
            </a:r>
          </a:p>
          <a:p>
            <a:pPr eaLnBrk="1" hangingPunct="1">
              <a:defRPr/>
            </a:pPr>
            <a:r>
              <a:rPr lang="zh-CN" altLang="en-US" sz="2000" dirty="0" smtClean="0"/>
              <a:t>社交网络中人物影响力的计算</a:t>
            </a:r>
          </a:p>
          <a:p>
            <a:pPr eaLnBrk="1" hangingPunct="1">
              <a:defRPr/>
            </a:pPr>
            <a:r>
              <a:rPr lang="zh-CN" altLang="en-US" sz="2000" dirty="0" smtClean="0"/>
              <a:t>信息在社交网络上的传播模型</a:t>
            </a:r>
          </a:p>
          <a:p>
            <a:pPr eaLnBrk="1" hangingPunct="1">
              <a:defRPr/>
            </a:pPr>
            <a:r>
              <a:rPr lang="zh-CN" altLang="en-US" sz="2000" dirty="0" smtClean="0"/>
              <a:t>虚假信息和机器人账号的识别</a:t>
            </a:r>
          </a:p>
          <a:p>
            <a:pPr eaLnBrk="1" hangingPunct="1">
              <a:defRPr/>
            </a:pPr>
            <a:r>
              <a:rPr lang="zh-CN" altLang="en-US" sz="2000" dirty="0" smtClean="0"/>
              <a:t>基于社交网络信息对股市、大选的预测</a:t>
            </a:r>
          </a:p>
          <a:p>
            <a:pPr eaLnBrk="1" hangingPunct="1">
              <a:defRPr/>
            </a:pPr>
            <a:r>
              <a:rPr lang="zh-CN" altLang="en-US" sz="2000" dirty="0" smtClean="0"/>
              <a:t>互联网金融行业中的反欺诈预测</a:t>
            </a:r>
            <a:endParaRPr lang="pl-PL" altLang="zh-CN" sz="2000" dirty="0" smtClean="0"/>
          </a:p>
        </p:txBody>
      </p:sp>
      <p:sp>
        <p:nvSpPr>
          <p:cNvPr id="6" name="幻灯片编号占位符 5"/>
          <p:cNvSpPr>
            <a:spLocks noGrp="1"/>
          </p:cNvSpPr>
          <p:nvPr>
            <p:ph type="sldNum" sz="quarter" idx="12"/>
          </p:nvPr>
        </p:nvSpPr>
        <p:spPr/>
        <p:txBody>
          <a:bodyPr/>
          <a:lstStyle/>
          <a:p>
            <a:pPr>
              <a:defRPr/>
            </a:pPr>
            <a:r>
              <a:rPr lang="en-US" altLang="zh-CN"/>
              <a:t>julyedu.com</a:t>
            </a:r>
          </a:p>
        </p:txBody>
      </p:sp>
      <p:sp>
        <p:nvSpPr>
          <p:cNvPr id="9" name="日期占位符 5"/>
          <p:cNvSpPr>
            <a:spLocks noGrp="1"/>
          </p:cNvSpPr>
          <p:nvPr>
            <p:ph type="dt" sz="half"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7" name="页脚占位符 6"/>
          <p:cNvSpPr>
            <a:spLocks noGrp="1"/>
          </p:cNvSpPr>
          <p:nvPr>
            <p:ph type="ftr" sz="quarter" idx="11"/>
          </p:nvPr>
        </p:nvSpPr>
        <p:spPr/>
        <p:txBody>
          <a:bodyPr/>
          <a:lstStyle/>
          <a:p>
            <a:pPr>
              <a:defRPr/>
            </a:pPr>
            <a:r>
              <a:rPr lang="bg-BG" altLang="zh-CN"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latin typeface="+mj-ea"/>
              </a:rPr>
              <a:t>反欺诈案例：人以群分</a:t>
            </a:r>
            <a:r>
              <a:rPr kumimoji="1" lang="en-US" altLang="zh-CN" dirty="0">
                <a:latin typeface="+mj-ea"/>
              </a:rPr>
              <a:t>(2)</a:t>
            </a:r>
            <a:endParaRPr kumimoji="1" lang="zh-CN" altLang="en-US" dirty="0">
              <a:latin typeface="+mj-ea"/>
            </a:endParaRPr>
          </a:p>
        </p:txBody>
      </p:sp>
      <p:sp>
        <p:nvSpPr>
          <p:cNvPr id="3" name="内容占位符 2"/>
          <p:cNvSpPr>
            <a:spLocks noGrp="1"/>
          </p:cNvSpPr>
          <p:nvPr>
            <p:ph idx="1"/>
          </p:nvPr>
        </p:nvSpPr>
        <p:spPr/>
        <p:txBody>
          <a:bodyPr/>
          <a:lstStyle/>
          <a:p>
            <a:pPr marL="469900" lvl="2" indent="-469900">
              <a:defRPr/>
            </a:pPr>
            <a:r>
              <a:rPr lang="zh-CN" altLang="en-US" sz="2400" dirty="0" smtClean="0">
                <a:solidFill>
                  <a:srgbClr val="002060"/>
                </a:solidFill>
                <a:latin typeface="+mn-ea"/>
              </a:rPr>
              <a:t>借款用户通信社交网络与欺诈风险</a:t>
            </a:r>
            <a:endParaRPr lang="en-US" altLang="zh-CN" sz="2400" dirty="0" smtClean="0">
              <a:solidFill>
                <a:srgbClr val="002060"/>
              </a:solidFill>
              <a:latin typeface="+mn-ea"/>
            </a:endParaRPr>
          </a:p>
          <a:p>
            <a:pPr lvl="1">
              <a:defRPr/>
            </a:pPr>
            <a:r>
              <a:rPr lang="zh-CN" altLang="en-US" sz="2000" b="1" dirty="0" smtClean="0">
                <a:solidFill>
                  <a:srgbClr val="002060"/>
                </a:solidFill>
                <a:latin typeface="+mn-ea"/>
              </a:rPr>
              <a:t>结论：</a:t>
            </a:r>
            <a:r>
              <a:rPr lang="en-US" altLang="zh-CN" sz="2000" b="1" dirty="0" smtClean="0">
                <a:solidFill>
                  <a:srgbClr val="002060"/>
                </a:solidFill>
                <a:latin typeface="+mn-ea"/>
              </a:rPr>
              <a:t>PageRank</a:t>
            </a:r>
            <a:r>
              <a:rPr lang="zh-CN" altLang="en-US" sz="2000" b="1" dirty="0" smtClean="0">
                <a:solidFill>
                  <a:srgbClr val="002060"/>
                </a:solidFill>
                <a:latin typeface="+mn-ea"/>
              </a:rPr>
              <a:t>高分段用户的坏账率是低分段用户的</a:t>
            </a:r>
            <a:r>
              <a:rPr lang="en-US" altLang="zh-CN" sz="2000" b="1" dirty="0" smtClean="0">
                <a:solidFill>
                  <a:srgbClr val="002060"/>
                </a:solidFill>
                <a:latin typeface="+mn-ea"/>
              </a:rPr>
              <a:t>3.3</a:t>
            </a:r>
            <a:r>
              <a:rPr lang="zh-CN" altLang="en-US" sz="2000" b="1" dirty="0" smtClean="0">
                <a:solidFill>
                  <a:srgbClr val="002060"/>
                </a:solidFill>
                <a:latin typeface="+mn-ea"/>
              </a:rPr>
              <a:t>倍</a:t>
            </a:r>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4506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3550" y="2751138"/>
            <a:ext cx="56673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5"/>
          <p:cNvSpPr txBox="1">
            <a:spLocks noChangeArrowheads="1"/>
          </p:cNvSpPr>
          <p:nvPr/>
        </p:nvSpPr>
        <p:spPr bwMode="auto">
          <a:xfrm>
            <a:off x="6516688" y="2781300"/>
            <a:ext cx="1030287" cy="461963"/>
          </a:xfrm>
          <a:prstGeom prst="rect">
            <a:avLst/>
          </a:prstGeom>
          <a:noFill/>
          <a:ln>
            <a:noFill/>
          </a:ln>
          <a:extLst>
            <a:ext uri="{909E8E84-426E-40dd-AFC4-6F175D3DCCD1}"/>
            <a:ext uri="{91240B29-F687-4f45-9708-019B960494DF}"/>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defRPr/>
            </a:pPr>
            <a:r>
              <a:rPr kumimoji="1" lang="en-US" altLang="zh-CN" sz="2400" dirty="0" smtClean="0">
                <a:solidFill>
                  <a:srgbClr val="FF0000"/>
                </a:solidFill>
                <a:latin typeface="+mn-lt"/>
                <a:ea typeface="+mn-ea"/>
              </a:rPr>
              <a:t>3.3</a:t>
            </a:r>
            <a:r>
              <a:rPr kumimoji="1" lang="zh-CN" altLang="en-US" sz="2400" dirty="0" smtClean="0">
                <a:solidFill>
                  <a:srgbClr val="FF0000"/>
                </a:solidFill>
                <a:latin typeface="+mn-lt"/>
                <a:ea typeface="+mn-ea"/>
              </a:rPr>
              <a:t>倍</a:t>
            </a:r>
            <a:endParaRPr kumimoji="1" lang="zh-CN" altLang="en-US" sz="2400" dirty="0">
              <a:solidFill>
                <a:srgbClr val="FF0000"/>
              </a:solidFill>
              <a:latin typeface="+mn-lt"/>
              <a:ea typeface="+mn-ea"/>
            </a:endParaRPr>
          </a:p>
        </p:txBody>
      </p:sp>
      <p:sp>
        <p:nvSpPr>
          <p:cNvPr id="9" name="页脚占位符 8"/>
          <p:cNvSpPr>
            <a:spLocks noGrp="1"/>
          </p:cNvSpPr>
          <p:nvPr>
            <p:ph type="ftr" sz="quarter" idx="11"/>
          </p:nvPr>
        </p:nvSpPr>
        <p:spPr/>
        <p:txBody>
          <a:bodyPr/>
          <a:lstStyle/>
          <a:p>
            <a:pPr>
              <a:defRPr/>
            </a:pPr>
            <a:fld id="{04F194CF-F32F-E741-8732-9886940D0D4B}" type="slidenum">
              <a:rPr lang="bg-BG" altLang="zh-CN" smtClean="0"/>
              <a:t>40</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latin typeface="+mj-ea"/>
              </a:rPr>
              <a:t>反欺诈案例：识别组团欺诈风险</a:t>
            </a:r>
          </a:p>
        </p:txBody>
      </p:sp>
      <p:sp>
        <p:nvSpPr>
          <p:cNvPr id="3" name="内容占位符 2"/>
          <p:cNvSpPr>
            <a:spLocks noGrp="1"/>
          </p:cNvSpPr>
          <p:nvPr>
            <p:ph idx="1"/>
          </p:nvPr>
        </p:nvSpPr>
        <p:spPr/>
        <p:txBody>
          <a:bodyPr/>
          <a:lstStyle/>
          <a:p>
            <a:pPr>
              <a:defRPr/>
            </a:pPr>
            <a:r>
              <a:rPr lang="zh-CN" altLang="en-US" sz="2400">
                <a:solidFill>
                  <a:srgbClr val="002060"/>
                </a:solidFill>
                <a:latin typeface="华文新魏" charset="-122"/>
              </a:rPr>
              <a:t>通过社区发现算法来实时评估每个用户的组团欺诈风险</a:t>
            </a:r>
            <a:endParaRPr kumimoji="1" lang="zh-CN" altLang="en-US" sz="2400">
              <a:latin typeface="华文新魏" charset="-122"/>
              <a:ea typeface="方正舒体" charset="0"/>
            </a:endParaRPr>
          </a:p>
          <a:p>
            <a:pPr>
              <a:defRPr/>
            </a:pPr>
            <a:endParaRPr kumimoji="1" lang="zh-CN" altLang="en-US"/>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8" name="page19.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5354" y="2389430"/>
            <a:ext cx="8299642" cy="3645503"/>
          </a:xfrm>
          <a:prstGeom prst="rect">
            <a:avLst/>
          </a:prstGeom>
        </p:spPr>
      </p:pic>
      <p:sp>
        <p:nvSpPr>
          <p:cNvPr id="9" name="页脚占位符 8"/>
          <p:cNvSpPr>
            <a:spLocks noGrp="1"/>
          </p:cNvSpPr>
          <p:nvPr>
            <p:ph type="ftr" sz="quarter" idx="11"/>
          </p:nvPr>
        </p:nvSpPr>
        <p:spPr/>
        <p:txBody>
          <a:bodyPr/>
          <a:lstStyle/>
          <a:p>
            <a:pPr>
              <a:defRPr/>
            </a:pPr>
            <a:fld id="{044913BC-CB7F-4045-B861-BBB6512139CB}" type="slidenum">
              <a:rPr lang="bg-BG" altLang="zh-CN" smtClean="0"/>
              <a:t>41</a:t>
            </a:fld>
            <a:r>
              <a:rPr lang="bg-BG" altLang="zh-CN" dirty="0" smtClean="0"/>
              <a:t>/49</a:t>
            </a:r>
            <a:endParaRPr lang="en-US" altLang="zh-CN" dirty="0"/>
          </a:p>
        </p:txBody>
      </p:sp>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latin typeface="+mj-ea"/>
              </a:rPr>
              <a:t>欺诈案例调查的挑战：失联用户找寻</a:t>
            </a:r>
          </a:p>
        </p:txBody>
      </p:sp>
      <p:sp>
        <p:nvSpPr>
          <p:cNvPr id="3" name="内容占位符 2"/>
          <p:cNvSpPr>
            <a:spLocks noGrp="1"/>
          </p:cNvSpPr>
          <p:nvPr>
            <p:ph idx="1"/>
          </p:nvPr>
        </p:nvSpPr>
        <p:spPr/>
        <p:txBody>
          <a:bodyPr/>
          <a:lstStyle/>
          <a:p>
            <a:pPr>
              <a:defRPr/>
            </a:pPr>
            <a:r>
              <a:rPr lang="zh-CN" altLang="en-US" sz="2400">
                <a:solidFill>
                  <a:srgbClr val="002060"/>
                </a:solidFill>
                <a:latin typeface="华文新魏" charset="-122"/>
              </a:rPr>
              <a:t>通过</a:t>
            </a:r>
            <a:r>
              <a:rPr lang="en-US" altLang="en-US" sz="2400">
                <a:solidFill>
                  <a:srgbClr val="002060"/>
                </a:solidFill>
                <a:latin typeface="华文新魏" charset="-122"/>
              </a:rPr>
              <a:t>社区发现</a:t>
            </a:r>
            <a:r>
              <a:rPr lang="zh-CN" altLang="en-US" sz="2400">
                <a:solidFill>
                  <a:srgbClr val="002060"/>
                </a:solidFill>
                <a:latin typeface="华文新魏" charset="-122"/>
              </a:rPr>
              <a:t>算法挖掘失联用户的通信社交网络</a:t>
            </a:r>
            <a:endParaRPr kumimoji="1" lang="zh-CN" altLang="en-US" sz="2400">
              <a:latin typeface="华文新魏" charset="-122"/>
              <a:ea typeface="方正舒体" charset="0"/>
            </a:endParaRPr>
          </a:p>
          <a:p>
            <a:pPr>
              <a:defRPr/>
            </a:pPr>
            <a:endParaRPr kumimoji="1" lang="zh-CN" altLang="en-US"/>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8" name="page23.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5576" y="2216627"/>
            <a:ext cx="7632848" cy="3803173"/>
          </a:xfrm>
          <a:prstGeom prst="rect">
            <a:avLst/>
          </a:prstGeom>
        </p:spPr>
      </p:pic>
      <p:sp>
        <p:nvSpPr>
          <p:cNvPr id="9" name="页脚占位符 8"/>
          <p:cNvSpPr>
            <a:spLocks noGrp="1"/>
          </p:cNvSpPr>
          <p:nvPr>
            <p:ph type="ftr" sz="quarter" idx="11"/>
          </p:nvPr>
        </p:nvSpPr>
        <p:spPr/>
        <p:txBody>
          <a:bodyPr/>
          <a:lstStyle/>
          <a:p>
            <a:pPr>
              <a:defRPr/>
            </a:pPr>
            <a:fld id="{A81A47E7-BFD9-7C42-8FE1-413FECF43124}" type="slidenum">
              <a:rPr lang="bg-BG" altLang="zh-CN" smtClean="0"/>
              <a:t>42</a:t>
            </a:fld>
            <a:r>
              <a:rPr lang="bg-BG" altLang="zh-CN" dirty="0" smtClean="0"/>
              <a:t>/49</a:t>
            </a:r>
            <a:endParaRPr lang="en-US" altLang="zh-CN" dirty="0"/>
          </a:p>
        </p:txBody>
      </p:sp>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latin typeface="+mj-ea"/>
              </a:rPr>
              <a:t>欺诈案例调查的挑战：失联用户找寻</a:t>
            </a:r>
          </a:p>
        </p:txBody>
      </p:sp>
      <p:sp>
        <p:nvSpPr>
          <p:cNvPr id="3" name="内容占位符 2"/>
          <p:cNvSpPr>
            <a:spLocks noGrp="1"/>
          </p:cNvSpPr>
          <p:nvPr>
            <p:ph idx="1"/>
          </p:nvPr>
        </p:nvSpPr>
        <p:spPr/>
        <p:txBody>
          <a:bodyPr/>
          <a:lstStyle/>
          <a:p>
            <a:pPr>
              <a:defRPr/>
            </a:pPr>
            <a:r>
              <a:rPr lang="zh-CN" altLang="en-US" sz="2400" dirty="0" smtClean="0">
                <a:solidFill>
                  <a:srgbClr val="002060"/>
                </a:solidFill>
                <a:latin typeface="+mn-ea"/>
              </a:rPr>
              <a:t>在社区内使用最短路径算法来发现失联用户与一个正常还款用户的关系链</a:t>
            </a:r>
            <a:endParaRPr lang="en-US" altLang="zh-CN" sz="2400" dirty="0" smtClean="0">
              <a:solidFill>
                <a:srgbClr val="002060"/>
              </a:solidFill>
              <a:latin typeface="+mn-ea"/>
            </a:endParaRPr>
          </a:p>
          <a:p>
            <a:pPr>
              <a:defRPr/>
            </a:pPr>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8" name="page24.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19672" y="2564922"/>
            <a:ext cx="6120680" cy="3454878"/>
          </a:xfrm>
          <a:prstGeom prst="rect">
            <a:avLst/>
          </a:prstGeom>
        </p:spPr>
      </p:pic>
      <p:sp>
        <p:nvSpPr>
          <p:cNvPr id="9" name="页脚占位符 8"/>
          <p:cNvSpPr>
            <a:spLocks noGrp="1"/>
          </p:cNvSpPr>
          <p:nvPr>
            <p:ph type="ftr" sz="quarter" idx="11"/>
          </p:nvPr>
        </p:nvSpPr>
        <p:spPr/>
        <p:txBody>
          <a:bodyPr/>
          <a:lstStyle/>
          <a:p>
            <a:pPr>
              <a:defRPr/>
            </a:pPr>
            <a:fld id="{739CFCE2-16DA-1F40-9E3F-812FE5A2D425}" type="slidenum">
              <a:rPr lang="bg-BG" altLang="zh-CN" smtClean="0"/>
              <a:t>43</a:t>
            </a:fld>
            <a:r>
              <a:rPr lang="bg-BG" altLang="zh-CN" dirty="0" smtClean="0"/>
              <a:t>/49</a:t>
            </a:r>
            <a:endParaRPr lang="en-US" altLang="zh-CN" dirty="0"/>
          </a:p>
        </p:txBody>
      </p:sp>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latin typeface="+mj-ea"/>
              </a:rPr>
              <a:t>社交网络分布在多个离线建模环节中</a:t>
            </a:r>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5018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563" y="2420938"/>
            <a:ext cx="8980487"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页脚占位符 6"/>
          <p:cNvSpPr>
            <a:spLocks noGrp="1"/>
          </p:cNvSpPr>
          <p:nvPr>
            <p:ph type="ftr" sz="quarter" idx="11"/>
          </p:nvPr>
        </p:nvSpPr>
        <p:spPr/>
        <p:txBody>
          <a:bodyPr/>
          <a:lstStyle/>
          <a:p>
            <a:pPr>
              <a:defRPr/>
            </a:pPr>
            <a:fld id="{F9099767-2B95-FC4C-8E77-D5C2553B9E50}" type="slidenum">
              <a:rPr lang="bg-BG" altLang="zh-CN" smtClean="0"/>
              <a:t>44</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389938" cy="1216025"/>
          </a:xfrm>
        </p:spPr>
        <p:txBody>
          <a:bodyPr/>
          <a:lstStyle/>
          <a:p>
            <a:pPr>
              <a:defRPr/>
            </a:pPr>
            <a:r>
              <a:rPr kumimoji="1" lang="en-US" altLang="zh-CN" dirty="0">
                <a:ea typeface="方正舒体" charset="0"/>
              </a:rPr>
              <a:t>FinGraph</a:t>
            </a:r>
            <a:r>
              <a:rPr kumimoji="1" lang="zh-CN" altLang="en-US" dirty="0">
                <a:latin typeface="+mj-ea"/>
              </a:rPr>
              <a:t>是线上风控系统中的关键一环</a:t>
            </a:r>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51204"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 y="2349500"/>
            <a:ext cx="9140825"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页脚占位符 6"/>
          <p:cNvSpPr>
            <a:spLocks noGrp="1"/>
          </p:cNvSpPr>
          <p:nvPr>
            <p:ph type="ftr" sz="quarter" idx="11"/>
          </p:nvPr>
        </p:nvSpPr>
        <p:spPr/>
        <p:txBody>
          <a:bodyPr/>
          <a:lstStyle/>
          <a:p>
            <a:pPr>
              <a:defRPr/>
            </a:pPr>
            <a:fld id="{12400465-80B3-3741-BB8D-356E3C250A4B}" type="slidenum">
              <a:rPr lang="bg-BG" altLang="zh-CN" smtClean="0"/>
              <a:t>45</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latin typeface="+mj-ea"/>
              </a:rPr>
              <a:t>总结：社交网络算法把反欺诈工作从局部考量提升到全局考量</a:t>
            </a:r>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52228"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6850" y="2078038"/>
            <a:ext cx="8750300"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页脚占位符 6"/>
          <p:cNvSpPr>
            <a:spLocks noGrp="1"/>
          </p:cNvSpPr>
          <p:nvPr>
            <p:ph type="ftr" sz="quarter" idx="11"/>
          </p:nvPr>
        </p:nvSpPr>
        <p:spPr/>
        <p:txBody>
          <a:bodyPr/>
          <a:lstStyle/>
          <a:p>
            <a:pPr>
              <a:defRPr/>
            </a:pPr>
            <a:fld id="{205736B1-AB0C-F94E-B5A4-FDC37B1A80AA}" type="slidenum">
              <a:rPr lang="bg-BG" altLang="zh-CN" smtClean="0"/>
              <a:t>46</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kumimoji="1" lang="zh-CN" altLang="en-US" dirty="0" smtClean="0"/>
              <a:t>工具推荐</a:t>
            </a:r>
          </a:p>
        </p:txBody>
      </p:sp>
      <p:sp>
        <p:nvSpPr>
          <p:cNvPr id="6" name="幻灯片编号占位符 5"/>
          <p:cNvSpPr>
            <a:spLocks noGrp="1"/>
          </p:cNvSpPr>
          <p:nvPr>
            <p:ph type="sldNum" sz="quarter" idx="12"/>
          </p:nvPr>
        </p:nvSpPr>
        <p:spPr/>
        <p:txBody>
          <a:bodyPr/>
          <a:lstStyle/>
          <a:p>
            <a:pPr>
              <a:defRPr/>
            </a:pPr>
            <a:r>
              <a:rPr lang="en-US" altLang="zh-CN"/>
              <a:t>julyedu.com</a:t>
            </a:r>
          </a:p>
        </p:txBody>
      </p:sp>
      <p:sp>
        <p:nvSpPr>
          <p:cNvPr id="17" name="内容占位符 2"/>
          <p:cNvSpPr txBox="1">
            <a:spLocks/>
          </p:cNvSpPr>
          <p:nvPr/>
        </p:nvSpPr>
        <p:spPr bwMode="auto">
          <a:xfrm>
            <a:off x="566738" y="1752600"/>
            <a:ext cx="8001000" cy="419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469900" indent="-469900" algn="l" rtl="0" fontAlgn="base">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fontAlgn="base">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fontAlgn="base">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fontAlgn="base">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1" hangingPunct="1">
              <a:defRPr/>
            </a:pPr>
            <a:r>
              <a:rPr lang="en-US" altLang="zh-CN" sz="2400" dirty="0" err="1" smtClean="0"/>
              <a:t>Networkx</a:t>
            </a:r>
            <a:endParaRPr lang="en-US" altLang="zh-CN" sz="2400" dirty="0" smtClean="0"/>
          </a:p>
          <a:p>
            <a:pPr eaLnBrk="1" hangingPunct="1">
              <a:defRPr/>
            </a:pPr>
            <a:r>
              <a:rPr lang="en-US" altLang="zh-CN" sz="2400" dirty="0" err="1" smtClean="0"/>
              <a:t>iGraph</a:t>
            </a:r>
            <a:endParaRPr lang="en-US" altLang="zh-CN" sz="2400" dirty="0" smtClean="0"/>
          </a:p>
          <a:p>
            <a:pPr eaLnBrk="1" hangingPunct="1">
              <a:defRPr/>
            </a:pPr>
            <a:r>
              <a:rPr lang="en-US" altLang="zh-CN" sz="2400" dirty="0" err="1" smtClean="0"/>
              <a:t>Gephi</a:t>
            </a:r>
            <a:endParaRPr lang="pl-PL" altLang="zh-CN" sz="2000" dirty="0" smtClean="0"/>
          </a:p>
          <a:p>
            <a:pPr eaLnBrk="1" hangingPunct="1">
              <a:defRPr/>
            </a:pPr>
            <a:r>
              <a:rPr lang="en-US" altLang="zh-CN" sz="2400" dirty="0" err="1" smtClean="0"/>
              <a:t>GraphX</a:t>
            </a:r>
            <a:r>
              <a:rPr lang="zh-CN" altLang="en-US" sz="2400" dirty="0"/>
              <a:t>（</a:t>
            </a:r>
            <a:r>
              <a:rPr lang="en-US" altLang="zh-CN" sz="2400" dirty="0" smtClean="0"/>
              <a:t>Spark</a:t>
            </a:r>
            <a:r>
              <a:rPr lang="zh-CN" altLang="en-US" sz="2400" dirty="0" smtClean="0"/>
              <a:t>）</a:t>
            </a:r>
            <a:endParaRPr lang="en-US" altLang="zh-CN" sz="2400" dirty="0" smtClean="0"/>
          </a:p>
          <a:p>
            <a:pPr eaLnBrk="1" hangingPunct="1">
              <a:defRPr/>
            </a:pPr>
            <a:r>
              <a:rPr lang="en-US" altLang="zh-CN" sz="2400" dirty="0" smtClean="0"/>
              <a:t>neo4j</a:t>
            </a:r>
            <a:r>
              <a:rPr lang="zh-CN" altLang="en-US" sz="2400" dirty="0" smtClean="0"/>
              <a:t>和</a:t>
            </a:r>
            <a:r>
              <a:rPr lang="en-US" altLang="zh-CN" sz="2400" dirty="0" smtClean="0"/>
              <a:t>py2neo</a:t>
            </a:r>
          </a:p>
        </p:txBody>
      </p:sp>
      <p:sp>
        <p:nvSpPr>
          <p:cNvPr id="7"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5" name="页脚占位符 4"/>
          <p:cNvSpPr>
            <a:spLocks noGrp="1"/>
          </p:cNvSpPr>
          <p:nvPr>
            <p:ph type="ftr" sz="quarter" idx="11"/>
          </p:nvPr>
        </p:nvSpPr>
        <p:spPr/>
        <p:txBody>
          <a:bodyPr/>
          <a:lstStyle/>
          <a:p>
            <a:pPr>
              <a:defRPr/>
            </a:pPr>
            <a:fld id="{107227AE-D711-7E44-8556-67CC45CA201F}" type="slidenum">
              <a:rPr lang="bg-BG" altLang="zh-CN" smtClean="0"/>
              <a:t>47</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kumimoji="1" lang="zh-CN" altLang="en-US" dirty="0" smtClean="0"/>
              <a:t>作业</a:t>
            </a:r>
          </a:p>
        </p:txBody>
      </p:sp>
      <p:sp>
        <p:nvSpPr>
          <p:cNvPr id="6" name="幻灯片编号占位符 5"/>
          <p:cNvSpPr>
            <a:spLocks noGrp="1"/>
          </p:cNvSpPr>
          <p:nvPr>
            <p:ph type="sldNum" sz="quarter" idx="12"/>
          </p:nvPr>
        </p:nvSpPr>
        <p:spPr/>
        <p:txBody>
          <a:bodyPr/>
          <a:lstStyle/>
          <a:p>
            <a:pPr>
              <a:defRPr/>
            </a:pPr>
            <a:r>
              <a:rPr lang="en-US" altLang="zh-CN"/>
              <a:t>julyedu.com</a:t>
            </a:r>
          </a:p>
        </p:txBody>
      </p:sp>
      <p:sp>
        <p:nvSpPr>
          <p:cNvPr id="17" name="内容占位符 2"/>
          <p:cNvSpPr txBox="1">
            <a:spLocks/>
          </p:cNvSpPr>
          <p:nvPr/>
        </p:nvSpPr>
        <p:spPr bwMode="auto">
          <a:xfrm>
            <a:off x="566738" y="1752600"/>
            <a:ext cx="8001000" cy="4340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469900" indent="-469900" algn="l" rtl="0" fontAlgn="base">
              <a:spcBef>
                <a:spcPct val="20000"/>
              </a:spcBef>
              <a:spcAft>
                <a:spcPct val="0"/>
              </a:spcAft>
              <a:buClr>
                <a:schemeClr val="accent2"/>
              </a:buClr>
              <a:buFont typeface="Wingdings" charset="2"/>
              <a:buChar char="o"/>
              <a:defRPr sz="30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charset="2"/>
              <a:buChar char="n"/>
              <a:defRPr sz="2600" kern="1200">
                <a:solidFill>
                  <a:schemeClr val="tx1"/>
                </a:solidFill>
                <a:latin typeface="+mn-lt"/>
                <a:ea typeface="+mn-ea"/>
                <a:cs typeface="+mn-cs"/>
              </a:defRPr>
            </a:lvl2pPr>
            <a:lvl3pPr marL="1304925" indent="-395288" algn="l" rtl="0" fontAlgn="base">
              <a:spcBef>
                <a:spcPct val="20000"/>
              </a:spcBef>
              <a:spcAft>
                <a:spcPct val="0"/>
              </a:spcAft>
              <a:buClr>
                <a:schemeClr val="accent2"/>
              </a:buClr>
              <a:buFont typeface="Wingdings" charset="2"/>
              <a:buChar char="o"/>
              <a:defRPr sz="2300" kern="1200">
                <a:solidFill>
                  <a:schemeClr val="tx1"/>
                </a:solidFill>
                <a:latin typeface="+mn-lt"/>
                <a:ea typeface="+mn-ea"/>
                <a:cs typeface="+mn-cs"/>
              </a:defRPr>
            </a:lvl3pPr>
            <a:lvl4pPr marL="1693863" indent="-387350" algn="l" rtl="0" fontAlgn="base">
              <a:spcBef>
                <a:spcPct val="20000"/>
              </a:spcBef>
              <a:spcAft>
                <a:spcPct val="0"/>
              </a:spcAft>
              <a:buClr>
                <a:schemeClr val="accent2"/>
              </a:buClr>
              <a:buFont typeface="Wingdings" charset="2"/>
              <a:buChar char="n"/>
              <a:defRPr sz="2000" kern="1200">
                <a:solidFill>
                  <a:schemeClr val="tx1"/>
                </a:solidFill>
                <a:latin typeface="+mn-lt"/>
                <a:ea typeface="+mn-ea"/>
                <a:cs typeface="+mn-cs"/>
              </a:defRPr>
            </a:lvl4pPr>
            <a:lvl5pPr marL="2093913" indent="-398463" algn="l" rtl="0" fontAlgn="base">
              <a:spcBef>
                <a:spcPct val="25000"/>
              </a:spcBef>
              <a:spcAft>
                <a:spcPct val="0"/>
              </a:spcAft>
              <a:buClr>
                <a:schemeClr val="accent2"/>
              </a:buClr>
              <a:buFont typeface="Wingdings"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eaLnBrk="1" hangingPunct="1">
              <a:defRPr/>
            </a:pPr>
            <a:r>
              <a:rPr lang="zh-CN" altLang="en-US" sz="2400" dirty="0" smtClean="0"/>
              <a:t>使用</a:t>
            </a:r>
            <a:r>
              <a:rPr lang="en-US" altLang="zh-CN" sz="2400" dirty="0" smtClean="0"/>
              <a:t>neo4j</a:t>
            </a:r>
            <a:r>
              <a:rPr lang="zh-CN" altLang="en-US" sz="2400" dirty="0" smtClean="0"/>
              <a:t>、</a:t>
            </a:r>
            <a:r>
              <a:rPr lang="en-US" altLang="zh-CN" sz="2400" dirty="0" smtClean="0"/>
              <a:t>py2neo</a:t>
            </a:r>
            <a:r>
              <a:rPr lang="zh-CN" altLang="en-US" sz="2400" dirty="0" smtClean="0"/>
              <a:t>和</a:t>
            </a:r>
            <a:r>
              <a:rPr lang="en-US" altLang="zh-CN" sz="2400" dirty="0" err="1" smtClean="0"/>
              <a:t>igraph</a:t>
            </a:r>
            <a:r>
              <a:rPr lang="en-US" altLang="zh-CN" sz="2400" dirty="0" smtClean="0"/>
              <a:t>-python</a:t>
            </a:r>
            <a:r>
              <a:rPr lang="zh-CN" altLang="en-US" sz="2400" dirty="0" smtClean="0"/>
              <a:t>实现权利的游戏分析</a:t>
            </a:r>
            <a:endParaRPr lang="en-US" altLang="zh-CN" sz="2400" dirty="0" smtClean="0"/>
          </a:p>
          <a:p>
            <a:pPr lvl="1" eaLnBrk="1" hangingPunct="1">
              <a:defRPr/>
            </a:pPr>
            <a:r>
              <a:rPr lang="zh-CN" altLang="en-US" sz="2000" dirty="0" smtClean="0"/>
              <a:t>解答答案：</a:t>
            </a:r>
            <a:r>
              <a:rPr lang="en-US" altLang="zh-CN" sz="1600" dirty="0" smtClean="0">
                <a:hlinkClick r:id="rId2" invalidUrl="https://github.com/ictar/pythondocument/blob/master/Science and Data Analysis/%E5%88%86%E6%9E%90%E6%9D%83%E5%8A%9B%E6%B8%B8%E6%88%8F%E5%9B%BE%E8%A1%A8.md"/>
              </a:rPr>
              <a:t>https</a:t>
            </a:r>
            <a:r>
              <a:rPr lang="en-US" altLang="zh-CN" sz="1600" dirty="0">
                <a:hlinkClick r:id="rId3" invalidUrl="https://github.com/ictar/pythondocument/blob/master/Science and Data Analysis/%E5%88%86%E6%9E%90%E6%9D%83%E5%8A%9B%E6%B8%B8%E6%88%8F%E5%9B%BE%E8%A1%A8.md"/>
              </a:rPr>
              <a:t>://github.com/ictar/pythondocument/blob/master/Science%20and%20Data%20Analysis/%</a:t>
            </a:r>
            <a:r>
              <a:rPr lang="en-US" altLang="zh-CN" sz="1600" dirty="0" smtClean="0">
                <a:hlinkClick r:id="rId4" invalidUrl="https://github.com/ictar/pythondocument/blob/master/Science and Data Analysis/%E5%88%86%E6%9E%90%E6%9D%83%E5%8A%9B%E6%B8%B8%E6%88%8F%E5%9B%BE%E8%A1%A8.md"/>
              </a:rPr>
              <a:t>E5%88%86%E6%9E%90%E6%9D%83%E5%8A%9B%E6%B8%B8%E6%88%8F%E5%9B%BE%E8%A1%A8.md</a:t>
            </a:r>
            <a:endParaRPr lang="en-US" altLang="zh-CN" sz="1600" dirty="0" smtClean="0"/>
          </a:p>
          <a:p>
            <a:pPr eaLnBrk="1" hangingPunct="1">
              <a:defRPr/>
            </a:pPr>
            <a:endParaRPr lang="en-US" altLang="zh-CN" sz="1600" dirty="0"/>
          </a:p>
        </p:txBody>
      </p:sp>
      <p:sp>
        <p:nvSpPr>
          <p:cNvPr id="10"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5" name="页脚占位符 4"/>
          <p:cNvSpPr>
            <a:spLocks noGrp="1"/>
          </p:cNvSpPr>
          <p:nvPr>
            <p:ph type="ftr" sz="quarter" idx="11"/>
          </p:nvPr>
        </p:nvSpPr>
        <p:spPr/>
        <p:txBody>
          <a:bodyPr/>
          <a:lstStyle/>
          <a:p>
            <a:pPr>
              <a:defRPr/>
            </a:pPr>
            <a:fld id="{5B0AB66B-DFCC-2B40-8D96-F76A73B88463}" type="slidenum">
              <a:rPr lang="bg-BG" altLang="zh-CN" smtClean="0"/>
              <a:t>48</a:t>
            </a:fld>
            <a:r>
              <a:rPr lang="bg-BG" altLang="zh-CN" dirty="0"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5"/>
          <p:cNvSpPr>
            <a:spLocks noGrp="1"/>
          </p:cNvSpPr>
          <p:nvPr>
            <p:ph type="sldNum" sz="quarter" idx="12"/>
          </p:nvPr>
        </p:nvSpPr>
        <p:spPr/>
        <p:txBody>
          <a:bodyPr/>
          <a:lstStyle/>
          <a:p>
            <a:pPr>
              <a:defRPr/>
            </a:pPr>
            <a:r>
              <a:rPr lang="en-US" altLang="zh-CN"/>
              <a:t>julyedu.com</a:t>
            </a:r>
          </a:p>
        </p:txBody>
      </p:sp>
      <p:sp>
        <p:nvSpPr>
          <p:cNvPr id="727042" name="Text Box 2"/>
          <p:cNvSpPr txBox="1">
            <a:spLocks noChangeArrowheads="1"/>
          </p:cNvSpPr>
          <p:nvPr/>
        </p:nvSpPr>
        <p:spPr bwMode="auto">
          <a:xfrm>
            <a:off x="1908175" y="2565400"/>
            <a:ext cx="575945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zh-CN" sz="4400">
                <a:ea typeface="华文行楷" charset="-122"/>
              </a:rPr>
              <a:t>      </a:t>
            </a:r>
            <a:r>
              <a:rPr lang="zh-CN" altLang="en-US" sz="4400">
                <a:ea typeface="华文行楷" charset="-122"/>
              </a:rPr>
              <a:t>感谢大家！</a:t>
            </a:r>
          </a:p>
          <a:p>
            <a:pPr eaLnBrk="1" hangingPunct="1">
              <a:spcBef>
                <a:spcPct val="50000"/>
              </a:spcBef>
              <a:defRPr/>
            </a:pPr>
            <a:endParaRPr lang="zh-CN" altLang="en-US" sz="400">
              <a:ea typeface="华文行楷" charset="-122"/>
            </a:endParaRPr>
          </a:p>
          <a:p>
            <a:pPr eaLnBrk="1" hangingPunct="1">
              <a:spcBef>
                <a:spcPct val="50000"/>
              </a:spcBef>
              <a:defRPr/>
            </a:pPr>
            <a:r>
              <a:rPr lang="zh-CN" altLang="en-US" sz="4400">
                <a:ea typeface="华文行楷" charset="-122"/>
              </a:rPr>
              <a:t>恳请大家批评指正！</a:t>
            </a:r>
            <a:endParaRPr lang="zh-CN" altLang="en-US" sz="4400">
              <a:ea typeface="华文新魏" charset="-122"/>
            </a:endParaRPr>
          </a:p>
        </p:txBody>
      </p:sp>
      <p:sp>
        <p:nvSpPr>
          <p:cNvPr id="6" name="日期占位符 5"/>
          <p:cNvSpPr>
            <a:spLocks noGrp="1"/>
          </p:cNvSpPr>
          <p:nvPr>
            <p:ph type="dt" sz="quarter" idx="2"/>
          </p:nvPr>
        </p:nvSpPr>
        <p:spPr>
          <a:xfrm>
            <a:off x="539750" y="6237288"/>
            <a:ext cx="1981200" cy="476250"/>
          </a:xfrm>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4" name="页脚占位符 3"/>
          <p:cNvSpPr>
            <a:spLocks noGrp="1"/>
          </p:cNvSpPr>
          <p:nvPr>
            <p:ph type="ftr" sz="quarter" idx="11"/>
          </p:nvPr>
        </p:nvSpPr>
        <p:spPr/>
        <p:txBody>
          <a:bodyPr/>
          <a:lstStyle/>
          <a:p>
            <a:pPr>
              <a:defRPr/>
            </a:pPr>
            <a:fld id="{1DAB53B2-53C0-B348-B597-1FB63F91F3DE}" type="slidenum">
              <a:rPr lang="bg-BG" altLang="zh-CN" smtClean="0"/>
              <a:t>49</a:t>
            </a:fld>
            <a:r>
              <a:rPr lang="bg-BG" altLang="zh-CN" smtClean="0"/>
              <a:t>/49</a:t>
            </a:r>
            <a:endParaRPr lang="en-US" altLang="zh-CN" dirty="0"/>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安装</a:t>
            </a:r>
            <a:r>
              <a:rPr kumimoji="1" lang="en-US" altLang="zh-CN" dirty="0" err="1" smtClean="0"/>
              <a:t>igraph</a:t>
            </a:r>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sp>
        <p:nvSpPr>
          <p:cNvPr id="7" name="内容占位符 2"/>
          <p:cNvSpPr>
            <a:spLocks noGrp="1"/>
          </p:cNvSpPr>
          <p:nvPr>
            <p:ph idx="1"/>
          </p:nvPr>
        </p:nvSpPr>
        <p:spPr>
          <a:xfrm>
            <a:off x="566738" y="1752600"/>
            <a:ext cx="8001000" cy="4267200"/>
          </a:xfrm>
        </p:spPr>
        <p:txBody>
          <a:bodyPr/>
          <a:lstStyle/>
          <a:p>
            <a:pPr>
              <a:defRPr/>
            </a:pPr>
            <a:r>
              <a:rPr lang="zh-CN" altLang="en-US" dirty="0" smtClean="0"/>
              <a:t>图计算和社交网络分析</a:t>
            </a:r>
            <a:r>
              <a:rPr lang="en-US" altLang="zh-CN" sz="2800" dirty="0" smtClean="0">
                <a:hlinkClick r:id="rId2"/>
              </a:rPr>
              <a:t>http://igraph.org/python/</a:t>
            </a:r>
            <a:endParaRPr lang="en-US" altLang="zh-CN" sz="2800" dirty="0" smtClean="0"/>
          </a:p>
          <a:p>
            <a:pPr>
              <a:defRPr/>
            </a:pPr>
            <a:r>
              <a:rPr lang="zh-CN" altLang="en-US" dirty="0" smtClean="0"/>
              <a:t>安装</a:t>
            </a:r>
            <a:r>
              <a:rPr lang="en-US" altLang="zh-CN" dirty="0" err="1" smtClean="0"/>
              <a:t>igraph</a:t>
            </a:r>
            <a:r>
              <a:rPr lang="zh-CN" altLang="en-US" dirty="0" smtClean="0"/>
              <a:t>：</a:t>
            </a:r>
            <a:endParaRPr lang="en-US" altLang="zh-CN" dirty="0" smtClean="0"/>
          </a:p>
          <a:p>
            <a:pPr lvl="1">
              <a:defRPr/>
            </a:pPr>
            <a:r>
              <a:rPr lang="en-US" altLang="zh-CN" sz="2000" dirty="0" smtClean="0"/>
              <a:t>pip </a:t>
            </a:r>
            <a:r>
              <a:rPr lang="en-US" altLang="zh-CN" sz="2000" dirty="0"/>
              <a:t>install </a:t>
            </a:r>
            <a:r>
              <a:rPr lang="en-US" altLang="zh-CN" sz="2000" dirty="0" smtClean="0"/>
              <a:t>-U python-</a:t>
            </a:r>
            <a:r>
              <a:rPr lang="en-US" altLang="zh-CN" sz="2000" dirty="0" err="1" smtClean="0"/>
              <a:t>igraph</a:t>
            </a:r>
            <a:endParaRPr lang="en-US" altLang="zh-CN" sz="2000" dirty="0" smtClean="0"/>
          </a:p>
          <a:p>
            <a:pPr lvl="1">
              <a:defRPr/>
            </a:pPr>
            <a:r>
              <a:rPr lang="en-US" altLang="zh-CN" sz="2000" dirty="0" err="1"/>
              <a:t>conda</a:t>
            </a:r>
            <a:r>
              <a:rPr lang="en-US" altLang="zh-CN" sz="2000" dirty="0"/>
              <a:t> install -c </a:t>
            </a:r>
            <a:r>
              <a:rPr lang="en-US" altLang="zh-CN" sz="2000" dirty="0" err="1"/>
              <a:t>marufr</a:t>
            </a:r>
            <a:r>
              <a:rPr lang="en-US" altLang="zh-CN" sz="2000" dirty="0"/>
              <a:t> python-</a:t>
            </a:r>
            <a:r>
              <a:rPr lang="en-US" altLang="zh-CN" sz="2000" dirty="0" err="1"/>
              <a:t>igraph</a:t>
            </a:r>
            <a:r>
              <a:rPr lang="en-US" altLang="zh-CN" sz="2000" dirty="0"/>
              <a:t>=0.7.1.post6</a:t>
            </a:r>
            <a:endParaRPr kumimoji="1" lang="zh-CN" altLang="en-US" sz="2000" dirty="0"/>
          </a:p>
        </p:txBody>
      </p:sp>
      <p:pic>
        <p:nvPicPr>
          <p:cNvPr id="9"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2369" y="3572669"/>
            <a:ext cx="6805612"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页脚占位符 7"/>
          <p:cNvSpPr>
            <a:spLocks noGrp="1"/>
          </p:cNvSpPr>
          <p:nvPr>
            <p:ph type="ftr" sz="quarter" idx="11"/>
          </p:nvPr>
        </p:nvSpPr>
        <p:spPr/>
        <p:txBody>
          <a:bodyPr/>
          <a:lstStyle/>
          <a:p>
            <a:pPr>
              <a:defRPr/>
            </a:pPr>
            <a:r>
              <a:rPr lang="bg-BG" altLang="zh-CN" smtClean="0"/>
              <a:t>/49</a:t>
            </a:r>
            <a:endParaRPr lang="en-US" altLang="zh-CN" dirty="0"/>
          </a:p>
        </p:txBody>
      </p:sp>
    </p:spTree>
    <p:extLst>
      <p:ext uri="{BB962C8B-B14F-4D97-AF65-F5344CB8AC3E}">
        <p14:creationId xmlns:p14="http://schemas.microsoft.com/office/powerpoint/2010/main" val="7884790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什么是图？</a:t>
            </a:r>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8" name="图片 7"/>
          <p:cNvPicPr>
            <a:picLocks noChangeAspect="1"/>
          </p:cNvPicPr>
          <p:nvPr/>
        </p:nvPicPr>
        <p:blipFill>
          <a:blip r:embed="rId3"/>
          <a:stretch>
            <a:fillRect/>
          </a:stretch>
        </p:blipFill>
        <p:spPr>
          <a:xfrm>
            <a:off x="683568" y="2310570"/>
            <a:ext cx="3168154" cy="3136972"/>
          </a:xfrm>
          <a:prstGeom prst="rect">
            <a:avLst/>
          </a:prstGeom>
        </p:spPr>
      </p:pic>
      <p:pic>
        <p:nvPicPr>
          <p:cNvPr id="9" name="图片 8"/>
          <p:cNvPicPr>
            <a:picLocks noChangeAspect="1"/>
          </p:cNvPicPr>
          <p:nvPr/>
        </p:nvPicPr>
        <p:blipFill>
          <a:blip r:embed="rId4"/>
          <a:stretch>
            <a:fillRect/>
          </a:stretch>
        </p:blipFill>
        <p:spPr>
          <a:xfrm>
            <a:off x="4340314" y="1790516"/>
            <a:ext cx="4199700" cy="4177081"/>
          </a:xfrm>
          <a:prstGeom prst="rect">
            <a:avLst/>
          </a:prstGeom>
        </p:spPr>
      </p:pic>
      <p:sp>
        <p:nvSpPr>
          <p:cNvPr id="7" name="页脚占位符 6"/>
          <p:cNvSpPr>
            <a:spLocks noGrp="1"/>
          </p:cNvSpPr>
          <p:nvPr>
            <p:ph type="ftr" sz="quarter" idx="11"/>
          </p:nvPr>
        </p:nvSpPr>
        <p:spPr/>
        <p:txBody>
          <a:bodyPr/>
          <a:lstStyle/>
          <a:p>
            <a:pPr>
              <a:defRPr/>
            </a:pPr>
            <a:r>
              <a:rPr lang="bg-BG" altLang="zh-CN" smtClean="0"/>
              <a:t>/49</a:t>
            </a:r>
            <a:endParaRPr lang="en-US" altLang="zh-CN" dirty="0"/>
          </a:p>
        </p:txBody>
      </p:sp>
    </p:spTree>
    <p:extLst>
      <p:ext uri="{BB962C8B-B14F-4D97-AF65-F5344CB8AC3E}">
        <p14:creationId xmlns:p14="http://schemas.microsoft.com/office/powerpoint/2010/main" val="6183460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Undirected</a:t>
            </a:r>
            <a:r>
              <a:rPr kumimoji="1" lang="zh-CN" altLang="en-US" dirty="0" smtClean="0"/>
              <a:t>和</a:t>
            </a:r>
            <a:r>
              <a:rPr kumimoji="1" lang="en-US" altLang="zh-CN" dirty="0" smtClean="0"/>
              <a:t>Directed</a:t>
            </a:r>
            <a:endParaRPr kumimoji="1" lang="zh-CN" altLang="en-US" dirty="0"/>
          </a:p>
        </p:txBody>
      </p:sp>
      <p:sp>
        <p:nvSpPr>
          <p:cNvPr id="3" name="内容占位符 2"/>
          <p:cNvSpPr>
            <a:spLocks noGrp="1"/>
          </p:cNvSpPr>
          <p:nvPr>
            <p:ph idx="1"/>
          </p:nvPr>
        </p:nvSpPr>
        <p:spPr/>
        <p:txBody>
          <a:bodyPr/>
          <a:lstStyle/>
          <a:p>
            <a:r>
              <a:rPr lang="fr-FR" altLang="zh-CN" dirty="0" err="1"/>
              <a:t>vertices</a:t>
            </a:r>
            <a:r>
              <a:rPr lang="fr-FR" altLang="zh-CN" dirty="0"/>
              <a:t> = {A, B, C, D, E</a:t>
            </a:r>
            <a:r>
              <a:rPr lang="fr-FR" altLang="zh-CN" dirty="0" smtClean="0"/>
              <a:t>}</a:t>
            </a:r>
          </a:p>
          <a:p>
            <a:r>
              <a:rPr lang="de-DE" altLang="zh-CN" dirty="0" err="1"/>
              <a:t>edges</a:t>
            </a:r>
            <a:r>
              <a:rPr lang="de-DE" altLang="zh-CN" dirty="0"/>
              <a:t> = ({A, B}, {A, C}, {B, C}, {C, E</a:t>
            </a:r>
            <a:r>
              <a:rPr lang="de-DE" altLang="zh-CN" dirty="0" smtClean="0"/>
              <a:t>})</a:t>
            </a:r>
          </a:p>
          <a:p>
            <a:endParaRPr kumimoji="1" lang="zh-CN" altLang="en-US" dirty="0"/>
          </a:p>
        </p:txBody>
      </p:sp>
      <p:sp>
        <p:nvSpPr>
          <p:cNvPr id="5" name="幻灯片编号占位符 4"/>
          <p:cNvSpPr>
            <a:spLocks noGrp="1"/>
          </p:cNvSpPr>
          <p:nvPr>
            <p:ph type="sldNum" sz="quarter" idx="12"/>
          </p:nvPr>
        </p:nvSpPr>
        <p:spPr/>
        <p:txBody>
          <a:bodyPr/>
          <a:lstStyle/>
          <a:p>
            <a:pPr>
              <a:defRPr/>
            </a:pPr>
            <a:r>
              <a:rPr lang="en-US" altLang="zh-CN" smtClean="0"/>
              <a:t>julyedu.com</a:t>
            </a:r>
            <a:endParaRPr lang="en-US" altLang="zh-CN"/>
          </a:p>
        </p:txBody>
      </p:sp>
      <p:sp>
        <p:nvSpPr>
          <p:cNvPr id="6" name="日期占位符 5"/>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8" name="图片 7"/>
          <p:cNvPicPr>
            <a:picLocks noChangeAspect="1"/>
          </p:cNvPicPr>
          <p:nvPr/>
        </p:nvPicPr>
        <p:blipFill>
          <a:blip r:embed="rId2"/>
          <a:stretch>
            <a:fillRect/>
          </a:stretch>
        </p:blipFill>
        <p:spPr>
          <a:xfrm>
            <a:off x="5292080" y="3633406"/>
            <a:ext cx="2120900" cy="1943100"/>
          </a:xfrm>
          <a:prstGeom prst="rect">
            <a:avLst/>
          </a:prstGeom>
        </p:spPr>
      </p:pic>
      <p:pic>
        <p:nvPicPr>
          <p:cNvPr id="9" name="图片 8"/>
          <p:cNvPicPr>
            <a:picLocks noChangeAspect="1"/>
          </p:cNvPicPr>
          <p:nvPr/>
        </p:nvPicPr>
        <p:blipFill>
          <a:blip r:embed="rId3"/>
          <a:stretch>
            <a:fillRect/>
          </a:stretch>
        </p:blipFill>
        <p:spPr>
          <a:xfrm>
            <a:off x="1888449" y="3563272"/>
            <a:ext cx="2032000" cy="1968500"/>
          </a:xfrm>
          <a:prstGeom prst="rect">
            <a:avLst/>
          </a:prstGeom>
        </p:spPr>
      </p:pic>
      <p:sp>
        <p:nvSpPr>
          <p:cNvPr id="10" name="页脚占位符 9"/>
          <p:cNvSpPr>
            <a:spLocks noGrp="1"/>
          </p:cNvSpPr>
          <p:nvPr>
            <p:ph type="ftr" sz="quarter" idx="11"/>
          </p:nvPr>
        </p:nvSpPr>
        <p:spPr/>
        <p:txBody>
          <a:bodyPr/>
          <a:lstStyle/>
          <a:p>
            <a:pPr>
              <a:defRPr/>
            </a:pPr>
            <a:r>
              <a:rPr lang="bg-BG" altLang="zh-CN" smtClean="0"/>
              <a:t>/49</a:t>
            </a:r>
            <a:endParaRPr lang="en-US" altLang="zh-CN" dirty="0"/>
          </a:p>
        </p:txBody>
      </p:sp>
    </p:spTree>
    <p:extLst>
      <p:ext uri="{BB962C8B-B14F-4D97-AF65-F5344CB8AC3E}">
        <p14:creationId xmlns:p14="http://schemas.microsoft.com/office/powerpoint/2010/main" val="1992391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Bipartite</a:t>
            </a:r>
            <a:r>
              <a:rPr kumimoji="1" lang="zh-CN" altLang="en-US" dirty="0" smtClean="0"/>
              <a:t>和</a:t>
            </a:r>
            <a:r>
              <a:rPr kumimoji="1" lang="en-US" altLang="zh-CN" dirty="0" smtClean="0"/>
              <a:t>Multigraph</a:t>
            </a:r>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6" name="图片 5"/>
          <p:cNvPicPr>
            <a:picLocks noChangeAspect="1"/>
          </p:cNvPicPr>
          <p:nvPr/>
        </p:nvPicPr>
        <p:blipFill>
          <a:blip r:embed="rId3"/>
          <a:stretch>
            <a:fillRect/>
          </a:stretch>
        </p:blipFill>
        <p:spPr>
          <a:xfrm>
            <a:off x="5057775" y="2579576"/>
            <a:ext cx="3060700" cy="2895600"/>
          </a:xfrm>
          <a:prstGeom prst="rect">
            <a:avLst/>
          </a:prstGeom>
        </p:spPr>
      </p:pic>
      <p:pic>
        <p:nvPicPr>
          <p:cNvPr id="7" name="图片 6"/>
          <p:cNvPicPr>
            <a:picLocks noChangeAspect="1"/>
          </p:cNvPicPr>
          <p:nvPr/>
        </p:nvPicPr>
        <p:blipFill>
          <a:blip r:embed="rId4"/>
          <a:stretch>
            <a:fillRect/>
          </a:stretch>
        </p:blipFill>
        <p:spPr>
          <a:xfrm>
            <a:off x="1063641" y="2548882"/>
            <a:ext cx="2914617" cy="2792539"/>
          </a:xfrm>
          <a:prstGeom prst="rect">
            <a:avLst/>
          </a:prstGeom>
        </p:spPr>
      </p:pic>
      <p:sp>
        <p:nvSpPr>
          <p:cNvPr id="9" name="页脚占位符 8"/>
          <p:cNvSpPr>
            <a:spLocks noGrp="1"/>
          </p:cNvSpPr>
          <p:nvPr>
            <p:ph type="ftr" sz="quarter" idx="11"/>
          </p:nvPr>
        </p:nvSpPr>
        <p:spPr/>
        <p:txBody>
          <a:bodyPr/>
          <a:lstStyle/>
          <a:p>
            <a:pPr>
              <a:defRPr/>
            </a:pPr>
            <a:fld id="{7710E102-F59F-0843-BE7D-17EB02442C4D}" type="slidenum">
              <a:rPr lang="bg-BG" altLang="zh-CN" smtClean="0"/>
              <a:t>8</a:t>
            </a:fld>
            <a:r>
              <a:rPr lang="bg-BG" altLang="zh-CN" dirty="0" smtClean="0"/>
              <a:t>/49</a:t>
            </a:r>
            <a:endParaRPr lang="en-US" altLang="zh-CN" dirty="0"/>
          </a:p>
        </p:txBody>
      </p:sp>
    </p:spTree>
    <p:extLst>
      <p:ext uri="{BB962C8B-B14F-4D97-AF65-F5344CB8AC3E}">
        <p14:creationId xmlns:p14="http://schemas.microsoft.com/office/powerpoint/2010/main" val="16301587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图数据集</a:t>
            </a:r>
            <a:endParaRPr kumimoji="1" lang="zh-CN" altLang="en-US" dirty="0"/>
          </a:p>
        </p:txBody>
      </p:sp>
      <p:sp>
        <p:nvSpPr>
          <p:cNvPr id="3" name="内容占位符 2"/>
          <p:cNvSpPr>
            <a:spLocks noGrp="1"/>
          </p:cNvSpPr>
          <p:nvPr>
            <p:ph idx="1"/>
          </p:nvPr>
        </p:nvSpPr>
        <p:spPr/>
        <p:txBody>
          <a:bodyPr/>
          <a:lstStyle/>
          <a:p>
            <a:r>
              <a:rPr lang="en-US" altLang="zh-CN" dirty="0"/>
              <a:t>Zachary's karate </a:t>
            </a:r>
            <a:r>
              <a:rPr lang="en-US" altLang="zh-CN" dirty="0" smtClean="0"/>
              <a:t>club</a:t>
            </a:r>
          </a:p>
          <a:p>
            <a:r>
              <a:rPr lang="en-US" altLang="zh-CN" dirty="0"/>
              <a:t>American College </a:t>
            </a:r>
            <a:r>
              <a:rPr lang="en-US" altLang="zh-CN" dirty="0" smtClean="0"/>
              <a:t>football</a:t>
            </a:r>
          </a:p>
          <a:p>
            <a:r>
              <a:rPr lang="en-US" altLang="zh-CN" dirty="0"/>
              <a:t>Dolphin social </a:t>
            </a:r>
            <a:r>
              <a:rPr lang="en-US" altLang="zh-CN" dirty="0" smtClean="0"/>
              <a:t>network</a:t>
            </a:r>
          </a:p>
          <a:p>
            <a:r>
              <a:rPr lang="en-US" altLang="zh-CN" dirty="0"/>
              <a:t>Political </a:t>
            </a:r>
            <a:r>
              <a:rPr lang="en-US" altLang="zh-CN" dirty="0" smtClean="0"/>
              <a:t>blogs</a:t>
            </a:r>
          </a:p>
          <a:p>
            <a:r>
              <a:rPr lang="en-US" altLang="zh-CN" dirty="0"/>
              <a:t>Books about US </a:t>
            </a:r>
            <a:r>
              <a:rPr lang="en-US" altLang="zh-CN" dirty="0" smtClean="0"/>
              <a:t>politics</a:t>
            </a:r>
            <a:endParaRPr kumimoji="1" lang="en-US" altLang="zh-CN" dirty="0" smtClean="0">
              <a:hlinkClick r:id="rId2"/>
            </a:endParaRPr>
          </a:p>
          <a:p>
            <a:r>
              <a:rPr kumimoji="1" lang="en-US" altLang="zh-CN" dirty="0" smtClean="0">
                <a:hlinkClick r:id="rId2"/>
              </a:rPr>
              <a:t>http</a:t>
            </a:r>
            <a:r>
              <a:rPr kumimoji="1" lang="en-US" altLang="zh-CN" dirty="0">
                <a:hlinkClick r:id="rId2"/>
              </a:rPr>
              <a:t>://snap.stanford.edu/data/</a:t>
            </a:r>
          </a:p>
          <a:p>
            <a:r>
              <a:rPr kumimoji="1" lang="en-US" altLang="zh-CN" dirty="0" smtClean="0">
                <a:hlinkClick r:id="rId2"/>
              </a:rPr>
              <a:t>http</a:t>
            </a:r>
            <a:r>
              <a:rPr kumimoji="1" lang="en-US" altLang="zh-CN" dirty="0">
                <a:hlinkClick r:id="rId2"/>
              </a:rPr>
              <a:t>://www-personal.umich.edu/~mejn/netdata</a:t>
            </a:r>
            <a:r>
              <a:rPr kumimoji="1" lang="en-US" altLang="zh-CN" dirty="0" smtClean="0">
                <a:hlinkClick r:id="rId2"/>
              </a:rPr>
              <a:t>/</a:t>
            </a:r>
            <a:endParaRPr kumimoji="1" lang="en-US" altLang="zh-CN" dirty="0" smtClean="0"/>
          </a:p>
          <a:p>
            <a:endParaRPr kumimoji="1" lang="zh-CN" altLang="en-US" dirty="0"/>
          </a:p>
        </p:txBody>
      </p:sp>
      <p:sp>
        <p:nvSpPr>
          <p:cNvPr id="4" name="幻灯片编号占位符 3"/>
          <p:cNvSpPr>
            <a:spLocks noGrp="1"/>
          </p:cNvSpPr>
          <p:nvPr>
            <p:ph type="sldNum" sz="quarter" idx="12"/>
          </p:nvPr>
        </p:nvSpPr>
        <p:spPr/>
        <p:txBody>
          <a:bodyPr/>
          <a:lstStyle/>
          <a:p>
            <a:pPr>
              <a:defRPr/>
            </a:pPr>
            <a:r>
              <a:rPr lang="en-US" altLang="zh-CN" smtClean="0"/>
              <a:t>julyedu.com</a:t>
            </a:r>
            <a:endParaRPr lang="en-US" altLang="zh-CN"/>
          </a:p>
        </p:txBody>
      </p:sp>
      <p:sp>
        <p:nvSpPr>
          <p:cNvPr id="5" name="日期占位符 4"/>
          <p:cNvSpPr>
            <a:spLocks noGrp="1"/>
          </p:cNvSpPr>
          <p:nvPr>
            <p:ph type="dt" sz="half" idx="2"/>
          </p:nvPr>
        </p:nvSpPr>
        <p:spPr/>
        <p:txBody>
          <a:bodyPr/>
          <a:lstStyle/>
          <a:p>
            <a:pPr>
              <a:defRPr/>
            </a:pPr>
            <a:r>
              <a:rPr lang="zh-CN" altLang="en-US" smtClean="0"/>
              <a:t>     </a:t>
            </a:r>
            <a:r>
              <a:rPr lang="en-US" altLang="zh-CN" smtClean="0"/>
              <a:t>Python</a:t>
            </a:r>
            <a:r>
              <a:rPr lang="zh-CN" altLang="en-US" smtClean="0"/>
              <a:t>数据分析班</a:t>
            </a:r>
            <a:endParaRPr lang="zh-CN" altLang="en-US" sz="1300" u="sng" dirty="0">
              <a:latin typeface="方正舒体" charset="0"/>
              <a:ea typeface="方正舒体" charset="0"/>
            </a:endParaRPr>
          </a:p>
        </p:txBody>
      </p:sp>
      <p:pic>
        <p:nvPicPr>
          <p:cNvPr id="6" name="图片 5"/>
          <p:cNvPicPr>
            <a:picLocks noChangeAspect="1"/>
          </p:cNvPicPr>
          <p:nvPr/>
        </p:nvPicPr>
        <p:blipFill>
          <a:blip r:embed="rId3"/>
          <a:stretch>
            <a:fillRect/>
          </a:stretch>
        </p:blipFill>
        <p:spPr>
          <a:xfrm>
            <a:off x="5220072" y="1844824"/>
            <a:ext cx="3822145" cy="2122810"/>
          </a:xfrm>
          <a:prstGeom prst="rect">
            <a:avLst/>
          </a:prstGeom>
        </p:spPr>
      </p:pic>
      <p:sp>
        <p:nvSpPr>
          <p:cNvPr id="9" name="页脚占位符 8"/>
          <p:cNvSpPr>
            <a:spLocks noGrp="1"/>
          </p:cNvSpPr>
          <p:nvPr>
            <p:ph type="ftr" sz="quarter" idx="11"/>
          </p:nvPr>
        </p:nvSpPr>
        <p:spPr/>
        <p:txBody>
          <a:bodyPr/>
          <a:lstStyle/>
          <a:p>
            <a:pPr>
              <a:defRPr/>
            </a:pPr>
            <a:fld id="{E9EFEB24-8239-D849-B058-9AF0D68924C3}" type="slidenum">
              <a:rPr lang="bg-BG" altLang="zh-CN" smtClean="0"/>
              <a:t>9</a:t>
            </a:fld>
            <a:r>
              <a:rPr lang="bg-BG" altLang="zh-CN" dirty="0" smtClean="0"/>
              <a:t>/49</a:t>
            </a:r>
            <a:endParaRPr lang="en-US" altLang="zh-CN" dirty="0"/>
          </a:p>
        </p:txBody>
      </p:sp>
    </p:spTree>
    <p:extLst>
      <p:ext uri="{BB962C8B-B14F-4D97-AF65-F5344CB8AC3E}">
        <p14:creationId xmlns:p14="http://schemas.microsoft.com/office/powerpoint/2010/main" val="815806529"/>
      </p:ext>
    </p:extLst>
  </p:cSld>
  <p:clrMapOvr>
    <a:masterClrMapping/>
  </p:clrMapOvr>
  <p:transition>
    <p:fade/>
  </p:transition>
</p:sld>
</file>

<file path=ppt/theme/theme1.xml><?xml version="1.0" encoding="utf-8"?>
<a:theme xmlns:a="http://schemas.openxmlformats.org/drawingml/2006/main" name="3_Profile">
  <a:themeElements>
    <a:clrScheme name="3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3_Profile">
      <a:majorFont>
        <a:latin typeface="Times New Roman"/>
        <a:ea typeface="黑体"/>
        <a:cs typeface="宋体"/>
      </a:majorFont>
      <a:minorFont>
        <a:latin typeface="Times New Roman"/>
        <a:ea typeface="华文新魏"/>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3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3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3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3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3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3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3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3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3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白色背景_新魏_网址_左字样</Template>
  <TotalTime>7415</TotalTime>
  <Words>1922</Words>
  <Application>Microsoft Macintosh PowerPoint</Application>
  <PresentationFormat>全屏显示(4:3)</PresentationFormat>
  <Paragraphs>384</Paragraphs>
  <Slides>49</Slides>
  <Notes>7</Notes>
  <HiddenSlides>0</HiddenSlides>
  <MMClips>4</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49</vt:i4>
      </vt:variant>
    </vt:vector>
  </HeadingPairs>
  <TitlesOfParts>
    <vt:vector size="68" baseType="lpstr">
      <vt:lpstr>Calibri</vt:lpstr>
      <vt:lpstr>Gill Sans</vt:lpstr>
      <vt:lpstr>Heiti SC Light</vt:lpstr>
      <vt:lpstr>Heiti TC Light</vt:lpstr>
      <vt:lpstr>Helvetica</vt:lpstr>
      <vt:lpstr>Microsoft YaHei</vt:lpstr>
      <vt:lpstr>STLiti</vt:lpstr>
      <vt:lpstr>Times New Roman</vt:lpstr>
      <vt:lpstr>Verdana</vt:lpstr>
      <vt:lpstr>Wingdings</vt:lpstr>
      <vt:lpstr>ヒラギノ角ゴ ProN W3</vt:lpstr>
      <vt:lpstr>方正舒体</vt:lpstr>
      <vt:lpstr>黑体</vt:lpstr>
      <vt:lpstr>华文行楷</vt:lpstr>
      <vt:lpstr>华文新魏</vt:lpstr>
      <vt:lpstr>宋体</vt:lpstr>
      <vt:lpstr>微软雅黑</vt:lpstr>
      <vt:lpstr>Arial</vt:lpstr>
      <vt:lpstr>3_Profile</vt:lpstr>
      <vt:lpstr>Python社交网络分析igraph</vt:lpstr>
      <vt:lpstr>主要内容</vt:lpstr>
      <vt:lpstr>社交网络</vt:lpstr>
      <vt:lpstr>社交网络算法应用场景</vt:lpstr>
      <vt:lpstr>安装igraph</vt:lpstr>
      <vt:lpstr>什么是图？</vt:lpstr>
      <vt:lpstr>Undirected和Directed</vt:lpstr>
      <vt:lpstr>Bipartite和Multigraph</vt:lpstr>
      <vt:lpstr>图数据集</vt:lpstr>
      <vt:lpstr>社交网络算法－分析指标</vt:lpstr>
      <vt:lpstr>度</vt:lpstr>
      <vt:lpstr>紧密中心性（closeness centrality）</vt:lpstr>
      <vt:lpstr>紧密中心性（closeness centrality）</vt:lpstr>
      <vt:lpstr>介数中心性（betweenness centrality）</vt:lpstr>
      <vt:lpstr>点介数</vt:lpstr>
      <vt:lpstr>PageRank算法</vt:lpstr>
      <vt:lpstr>PageRank算法</vt:lpstr>
      <vt:lpstr>社区发现算法</vt:lpstr>
      <vt:lpstr>GN算法</vt:lpstr>
      <vt:lpstr>GN算法-边介数</vt:lpstr>
      <vt:lpstr>GN算法-community_edge_betweenness</vt:lpstr>
      <vt:lpstr>社区评价指标-模块度Modularity</vt:lpstr>
      <vt:lpstr>社区评价指标-模块度Modularity</vt:lpstr>
      <vt:lpstr>社区评价指标-Conductance</vt:lpstr>
      <vt:lpstr>Louvain算法</vt:lpstr>
      <vt:lpstr>LPA算法</vt:lpstr>
      <vt:lpstr>LPA算法</vt:lpstr>
      <vt:lpstr>SLPA算法</vt:lpstr>
      <vt:lpstr>代码时间 </vt:lpstr>
      <vt:lpstr>社交网络算法在金融反欺诈中的应用</vt:lpstr>
      <vt:lpstr>互联网和金融的结晶</vt:lpstr>
      <vt:lpstr>个人对个人的信用贷款</vt:lpstr>
      <vt:lpstr>极速信任－自动化信用评估</vt:lpstr>
      <vt:lpstr>互联网金融行业中的欺诈</vt:lpstr>
      <vt:lpstr>反欺诈中可应用到多种社交网络算法</vt:lpstr>
      <vt:lpstr>社交网络算法在金融反欺诈中的优势</vt:lpstr>
      <vt:lpstr>构建金融知识图谱FinGraph</vt:lpstr>
      <vt:lpstr>反欺诈案例：人以群分(1)</vt:lpstr>
      <vt:lpstr>反欺诈案例：人以群分(2)</vt:lpstr>
      <vt:lpstr>反欺诈案例：人以群分(2)</vt:lpstr>
      <vt:lpstr>反欺诈案例：识别组团欺诈风险</vt:lpstr>
      <vt:lpstr>欺诈案例调查的挑战：失联用户找寻</vt:lpstr>
      <vt:lpstr>欺诈案例调查的挑战：失联用户找寻</vt:lpstr>
      <vt:lpstr>社交网络分布在多个离线建模环节中</vt:lpstr>
      <vt:lpstr>FinGraph是线上风控系统中的关键一环</vt:lpstr>
      <vt:lpstr>总结：社交网络算法把反欺诈工作从局部考量提升到全局考量</vt:lpstr>
      <vt:lpstr>工具推荐</vt:lpstr>
      <vt:lpstr>作业</vt:lpstr>
      <vt:lpstr>PowerPoint 演示文稿</vt:lpstr>
    </vt:vector>
  </TitlesOfParts>
  <Company>CAGS</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zouwei</dc:creator>
  <cp:lastModifiedBy>Ting Wang</cp:lastModifiedBy>
  <cp:revision>889</cp:revision>
  <cp:lastPrinted>2016-09-25T02:59:45Z</cp:lastPrinted>
  <dcterms:created xsi:type="dcterms:W3CDTF">2015-03-02T06:37:29Z</dcterms:created>
  <dcterms:modified xsi:type="dcterms:W3CDTF">2016-09-25T03:08:42Z</dcterms:modified>
</cp:coreProperties>
</file>